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4" r:id="rId21"/>
    <p:sldId id="275" r:id="rId22"/>
    <p:sldId id="277" r:id="rId23"/>
    <p:sldId id="278" r:id="rId24"/>
    <p:sldId id="279" r:id="rId25"/>
    <p:sldId id="280" r:id="rId26"/>
    <p:sldId id="281" r:id="rId27"/>
    <p:sldId id="306"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EB3D4-AC24-4FEA-92CF-E54D210FB720}" type="datetimeFigureOut">
              <a:rPr lang="tr-TR" smtClean="0"/>
              <a:t>19.06.2023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26F294-6392-4DA7-9A05-D5C7EEFAA826}" type="slidenum">
              <a:rPr lang="tr-TR" smtClean="0"/>
              <a:t>‹#›</a:t>
            </a:fld>
            <a:endParaRPr lang="tr-TR"/>
          </a:p>
        </p:txBody>
      </p:sp>
    </p:spTree>
    <p:extLst>
      <p:ext uri="{BB962C8B-B14F-4D97-AF65-F5344CB8AC3E}">
        <p14:creationId xmlns:p14="http://schemas.microsoft.com/office/powerpoint/2010/main" val="1995909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1562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775638FA-D357-404A-AA7E-A250B90C774A}" type="datetimeFigureOut">
              <a:rPr lang="tr-TR" smtClean="0"/>
              <a:t>19.06.2023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377688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30816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095269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3252932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75381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1474402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2379337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281959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361608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75638FA-D357-404A-AA7E-A250B90C774A}" type="datetimeFigureOut">
              <a:rPr lang="tr-TR" smtClean="0"/>
              <a:t>19.06.2023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3007851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75638FA-D357-404A-AA7E-A250B90C774A}" type="datetimeFigureOut">
              <a:rPr lang="tr-TR" smtClean="0"/>
              <a:t>19.06.2023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354388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75638FA-D357-404A-AA7E-A250B90C774A}" type="datetimeFigureOut">
              <a:rPr lang="tr-TR" smtClean="0"/>
              <a:t>19.06.2023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3044218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775638FA-D357-404A-AA7E-A250B90C774A}" type="datetimeFigureOut">
              <a:rPr lang="tr-TR" smtClean="0"/>
              <a:t>19.06.2023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427020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638FA-D357-404A-AA7E-A250B90C774A}" type="datetimeFigureOut">
              <a:rPr lang="tr-TR" smtClean="0"/>
              <a:t>19.06.2023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3130569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75638FA-D357-404A-AA7E-A250B90C774A}" type="datetimeFigureOut">
              <a:rPr lang="tr-TR" smtClean="0"/>
              <a:t>19.06.2023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206951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75638FA-D357-404A-AA7E-A250B90C774A}" type="datetimeFigureOut">
              <a:rPr lang="tr-TR" smtClean="0"/>
              <a:t>19.06.2023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730CA0F9-EC96-4800-B41C-C00463A2C936}" type="slidenum">
              <a:rPr lang="tr-TR" smtClean="0"/>
              <a:t>‹#›</a:t>
            </a:fld>
            <a:endParaRPr lang="tr-TR"/>
          </a:p>
        </p:txBody>
      </p:sp>
    </p:spTree>
    <p:extLst>
      <p:ext uri="{BB962C8B-B14F-4D97-AF65-F5344CB8AC3E}">
        <p14:creationId xmlns:p14="http://schemas.microsoft.com/office/powerpoint/2010/main" val="333012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75638FA-D357-404A-AA7E-A250B90C774A}" type="datetimeFigureOut">
              <a:rPr lang="tr-TR" smtClean="0"/>
              <a:t>19.06.2023</a:t>
            </a:fld>
            <a:endParaRPr lang="tr-T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tr-T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30CA0F9-EC96-4800-B41C-C00463A2C936}" type="slidenum">
              <a:rPr lang="tr-TR" smtClean="0"/>
              <a:t>‹#›</a:t>
            </a:fld>
            <a:endParaRPr lang="tr-TR"/>
          </a:p>
        </p:txBody>
      </p:sp>
    </p:spTree>
    <p:extLst>
      <p:ext uri="{BB962C8B-B14F-4D97-AF65-F5344CB8AC3E}">
        <p14:creationId xmlns:p14="http://schemas.microsoft.com/office/powerpoint/2010/main" val="425419304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EE60FEDD-CEA8-E779-83E6-A8ECF1C2F5BF}"/>
              </a:ext>
            </a:extLst>
          </p:cNvPr>
          <p:cNvSpPr/>
          <p:nvPr/>
        </p:nvSpPr>
        <p:spPr>
          <a:xfrm>
            <a:off x="3272951" y="1720840"/>
            <a:ext cx="5646097" cy="2585323"/>
          </a:xfrm>
          <a:prstGeom prst="rect">
            <a:avLst/>
          </a:prstGeom>
          <a:noFill/>
        </p:spPr>
        <p:txBody>
          <a:bodyPr wrap="none" lIns="91440" tIns="45720" rIns="91440" bIns="45720">
            <a:spAutoFit/>
          </a:bodyPr>
          <a:lstStyle/>
          <a:p>
            <a:pPr algn="ctr"/>
            <a:r>
              <a:rPr lang="tr-T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İŞ GÖREMEZLİK </a:t>
            </a:r>
          </a:p>
          <a:p>
            <a:pPr algn="ctr"/>
            <a:r>
              <a:rPr lang="tr-T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TAZMİNATI </a:t>
            </a:r>
          </a:p>
          <a:p>
            <a:pPr algn="ctr"/>
            <a:r>
              <a:rPr lang="tr-TR"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HESAPLAMALARI</a:t>
            </a:r>
          </a:p>
        </p:txBody>
      </p:sp>
    </p:spTree>
    <p:extLst>
      <p:ext uri="{BB962C8B-B14F-4D97-AF65-F5344CB8AC3E}">
        <p14:creationId xmlns:p14="http://schemas.microsoft.com/office/powerpoint/2010/main" val="3436672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C7AF197-F65F-5C70-C765-A4685792EAEB}"/>
              </a:ext>
            </a:extLst>
          </p:cNvPr>
          <p:cNvSpPr txBox="1"/>
          <p:nvPr/>
        </p:nvSpPr>
        <p:spPr>
          <a:xfrm>
            <a:off x="786062" y="2587321"/>
            <a:ext cx="10491537" cy="1694182"/>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Hayat </a:t>
            </a:r>
            <a:r>
              <a:rPr lang="tr-TR" sz="3200" kern="100" dirty="0" err="1">
                <a:effectLst/>
                <a:latin typeface="Calibri" panose="020F0502020204030204" pitchFamily="34" charset="0"/>
                <a:ea typeface="Calibri" panose="020F0502020204030204" pitchFamily="34" charset="0"/>
                <a:cs typeface="Times New Roman" panose="02020603050405020304" pitchFamily="18" charset="0"/>
              </a:rPr>
              <a:t>anüiteleri</a:t>
            </a: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Hesaplamalar, gelecekte elde edilecek gelirlerin hesap tarihindeki değerleri ve makul kalan kişinin yaşama olasılığı dikkate alınarak, yani hayat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anüiteleri</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kullanılarak yapılmaktadır.</a:t>
            </a:r>
          </a:p>
          <a:p>
            <a:endParaRPr lang="tr-TR" dirty="0"/>
          </a:p>
        </p:txBody>
      </p:sp>
    </p:spTree>
    <p:extLst>
      <p:ext uri="{BB962C8B-B14F-4D97-AF65-F5344CB8AC3E}">
        <p14:creationId xmlns:p14="http://schemas.microsoft.com/office/powerpoint/2010/main" val="37693198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9545" y="488731"/>
            <a:ext cx="11430000" cy="1631216"/>
          </a:xfrm>
          <a:prstGeom prst="rect">
            <a:avLst/>
          </a:prstGeom>
          <a:noFill/>
        </p:spPr>
        <p:txBody>
          <a:bodyPr wrap="square" rtlCol="0">
            <a:spAutoFit/>
          </a:bodyPr>
          <a:lstStyle/>
          <a:p>
            <a:r>
              <a:rPr lang="tr-TR" dirty="0"/>
              <a:t>B. İşlemiş Dönem İGT Hesabı (01.09.2017 - 02.02.2020)</a:t>
            </a:r>
          </a:p>
          <a:p>
            <a:endParaRPr lang="tr-TR" sz="1600" dirty="0"/>
          </a:p>
          <a:p>
            <a:r>
              <a:rPr lang="tr-TR" sz="1600" dirty="0"/>
              <a:t>Zeynep Esen Akın'ın 01.09.2017 - 02.02.2020 tarihleri arasındaki işlemiş dönem aylık geliri için hesap tarihinde yürürlükteki güncel net asgari ücret dikkate alınmıştır. İşlemiş dönem boyunca, Zeynep Esen Akın'ın geliri evli, eşi çalışan ve çocuksuz durumuna uygun AGİ tutarı göz önünde bulundurularak belirlenmiş ve Tabloda gösterilmiştir.</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45" y="2110057"/>
            <a:ext cx="8669195" cy="1125558"/>
          </a:xfrm>
          <a:prstGeom prst="rect">
            <a:avLst/>
          </a:prstGeom>
        </p:spPr>
      </p:pic>
      <p:sp>
        <p:nvSpPr>
          <p:cNvPr id="6" name="Metin kutusu 5"/>
          <p:cNvSpPr txBox="1"/>
          <p:nvPr/>
        </p:nvSpPr>
        <p:spPr>
          <a:xfrm>
            <a:off x="299545" y="3622386"/>
            <a:ext cx="11430000" cy="1846659"/>
          </a:xfrm>
          <a:prstGeom prst="rect">
            <a:avLst/>
          </a:prstGeom>
          <a:noFill/>
        </p:spPr>
        <p:txBody>
          <a:bodyPr wrap="square" rtlCol="0">
            <a:spAutoFit/>
          </a:bodyPr>
          <a:lstStyle/>
          <a:p>
            <a:r>
              <a:rPr lang="tr-TR" sz="1600" dirty="0"/>
              <a:t>	Tabloya göre; 01.09.2017 - 02.02.2020 arası 2 yıl, 5 ay, 2 günlük süre 24+ 5+ 2/30 = 29,066667 ay olduğundan Zeynep Esen Akın'ın işlemiş dönem geliri aşağıdaki şekilde hesaplanmıştır:</a:t>
            </a:r>
          </a:p>
          <a:p>
            <a:endParaRPr lang="tr-TR" sz="1600" dirty="0"/>
          </a:p>
          <a:p>
            <a:r>
              <a:rPr lang="tr-TR" sz="1600" dirty="0"/>
              <a:t>İşlemiş Dönem Net Gelir    =  (2.103,97 TL +220, 73 TL) x 29,066667 ay</a:t>
            </a:r>
          </a:p>
          <a:p>
            <a:r>
              <a:rPr lang="tr-TR" sz="1600" dirty="0"/>
              <a:t>                                               =  2.324, 70 TL x 29,066667 ay</a:t>
            </a:r>
          </a:p>
          <a:p>
            <a:r>
              <a:rPr lang="tr-TR" sz="1600" dirty="0"/>
              <a:t>                                               = 67.571,28 TL</a:t>
            </a:r>
          </a:p>
          <a:p>
            <a:endParaRPr lang="tr-TR" dirty="0"/>
          </a:p>
        </p:txBody>
      </p:sp>
    </p:spTree>
    <p:extLst>
      <p:ext uri="{BB962C8B-B14F-4D97-AF65-F5344CB8AC3E}">
        <p14:creationId xmlns:p14="http://schemas.microsoft.com/office/powerpoint/2010/main" val="29060712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49469" y="1797784"/>
            <a:ext cx="11493062" cy="3262432"/>
          </a:xfrm>
          <a:prstGeom prst="rect">
            <a:avLst/>
          </a:prstGeom>
          <a:noFill/>
        </p:spPr>
        <p:txBody>
          <a:bodyPr wrap="square" rtlCol="0">
            <a:spAutoFit/>
          </a:bodyPr>
          <a:lstStyle/>
          <a:p>
            <a:r>
              <a:rPr lang="tr-TR" dirty="0"/>
              <a:t>İşlemiş Dönem Sürekli İGT Hesabı:</a:t>
            </a:r>
          </a:p>
          <a:p>
            <a:endParaRPr lang="tr-TR" dirty="0"/>
          </a:p>
          <a:p>
            <a:r>
              <a:rPr lang="tr-TR" dirty="0"/>
              <a:t>	</a:t>
            </a:r>
            <a:r>
              <a:rPr lang="tr-TR" sz="1600" dirty="0"/>
              <a:t>İşlemiş dönem sürekli iş göremezlik tazminatı, hesaplanan dönem net geliri ile %38 sürekli iş göremezlik oranının çarpılmasıyla elde edilmektedir.</a:t>
            </a:r>
          </a:p>
          <a:p>
            <a:endParaRPr lang="tr-TR" sz="1600" dirty="0"/>
          </a:p>
          <a:p>
            <a:r>
              <a:rPr lang="tr-TR" sz="1600" dirty="0"/>
              <a:t>İşlemiş Dönem Sürekli İGT  =     Dönem Net Geliri × 0,38 iş göremezlik oranı</a:t>
            </a:r>
          </a:p>
          <a:p>
            <a:r>
              <a:rPr lang="tr-TR" sz="1600" dirty="0"/>
              <a:t>                                 </a:t>
            </a:r>
          </a:p>
          <a:p>
            <a:r>
              <a:rPr lang="tr-TR" sz="1600" dirty="0"/>
              <a:t>                                               = 67.571,28 TL x 0,38</a:t>
            </a:r>
          </a:p>
          <a:p>
            <a:r>
              <a:rPr lang="tr-TR" sz="1600" dirty="0"/>
              <a:t>                           </a:t>
            </a:r>
          </a:p>
          <a:p>
            <a:r>
              <a:rPr lang="tr-TR" sz="1600" dirty="0"/>
              <a:t>                                               = 25.677,09 TL</a:t>
            </a:r>
          </a:p>
          <a:p>
            <a:endParaRPr lang="tr-TR" sz="1600" dirty="0"/>
          </a:p>
          <a:p>
            <a:endParaRPr lang="tr-TR" dirty="0"/>
          </a:p>
        </p:txBody>
      </p:sp>
    </p:spTree>
    <p:extLst>
      <p:ext uri="{BB962C8B-B14F-4D97-AF65-F5344CB8AC3E}">
        <p14:creationId xmlns:p14="http://schemas.microsoft.com/office/powerpoint/2010/main" val="417904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62607" y="520262"/>
            <a:ext cx="11382703" cy="2923877"/>
          </a:xfrm>
          <a:prstGeom prst="rect">
            <a:avLst/>
          </a:prstGeom>
          <a:noFill/>
        </p:spPr>
        <p:txBody>
          <a:bodyPr wrap="square" rtlCol="0">
            <a:spAutoFit/>
          </a:bodyPr>
          <a:lstStyle/>
          <a:p>
            <a:r>
              <a:rPr lang="tr-TR" dirty="0"/>
              <a:t>C. İşleyecek Dönem İGT Hesabı (03.02.2020 tarihinden itibaren)</a:t>
            </a:r>
          </a:p>
          <a:p>
            <a:endParaRPr lang="tr-TR" dirty="0"/>
          </a:p>
          <a:p>
            <a:r>
              <a:rPr lang="tr-TR" sz="1600" dirty="0"/>
              <a:t>	İşleyecek dönem, hesap tarihindeki net gelir kullanılarak aktif ve pasif dönem olmak üzere iki kısımda incelenmiştir.</a:t>
            </a:r>
          </a:p>
          <a:p>
            <a:r>
              <a:rPr lang="tr-TR" sz="1600" dirty="0"/>
              <a:t>Zeynep Esen Akın'ın işleyecek dönem geliri aşağıdaki şekilde hesaplanır:</a:t>
            </a:r>
          </a:p>
          <a:p>
            <a:endParaRPr lang="tr-TR" sz="1600" dirty="0"/>
          </a:p>
          <a:p>
            <a:r>
              <a:rPr lang="tr-TR" sz="1600" dirty="0"/>
              <a:t>Aktif dönem: Aktif dönem aylık net gelir, hesap tarihinde yürürlükteki </a:t>
            </a:r>
            <a:r>
              <a:rPr lang="tr-TR" sz="1600" dirty="0" err="1"/>
              <a:t>AGİ'siz</a:t>
            </a:r>
            <a:r>
              <a:rPr lang="tr-TR" sz="1600" dirty="0"/>
              <a:t> net asgari ücret olan 2.103,97 TL ve evli, eşi çalışan, çocuksuz durumuna uygun AGI tutarı olan 220,73 TL kullanılarak Eşitlik yardımıyla elde edilmiştir. İşleyecek döneme ilişkin aktif dönem aylık net gelir tutarı Tabloda gösterilmektedir.</a:t>
            </a:r>
          </a:p>
          <a:p>
            <a:endParaRPr lang="tr-TR" dirty="0"/>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607" y="2978963"/>
            <a:ext cx="9390993" cy="1166317"/>
          </a:xfrm>
          <a:prstGeom prst="rect">
            <a:avLst/>
          </a:prstGeom>
        </p:spPr>
      </p:pic>
    </p:spTree>
    <p:extLst>
      <p:ext uri="{BB962C8B-B14F-4D97-AF65-F5344CB8AC3E}">
        <p14:creationId xmlns:p14="http://schemas.microsoft.com/office/powerpoint/2010/main" val="21243218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57655" y="315310"/>
            <a:ext cx="11824138" cy="1661993"/>
          </a:xfrm>
          <a:prstGeom prst="rect">
            <a:avLst/>
          </a:prstGeom>
          <a:noFill/>
        </p:spPr>
        <p:txBody>
          <a:bodyPr wrap="square" rtlCol="0">
            <a:spAutoFit/>
          </a:bodyPr>
          <a:lstStyle/>
          <a:p>
            <a:r>
              <a:rPr lang="tr-TR" sz="1600" dirty="0"/>
              <a:t>Pasif dönem: Pasif dönem aylık net geliri Eşitlik (3.2)'de belirtildiği üzere, hesap tarihinde yürürlükteki </a:t>
            </a:r>
            <a:r>
              <a:rPr lang="tr-TR" sz="1600" dirty="0" err="1"/>
              <a:t>AGİ'siz</a:t>
            </a:r>
            <a:r>
              <a:rPr lang="tr-TR" sz="1600" dirty="0"/>
              <a:t> net asgari ücret tutarı olan 2.103,97 TL'dir.</a:t>
            </a:r>
          </a:p>
          <a:p>
            <a:endParaRPr lang="tr-TR" sz="1600" dirty="0"/>
          </a:p>
          <a:p>
            <a:r>
              <a:rPr lang="tr-TR" sz="1600" dirty="0"/>
              <a:t>Zeynep Esen Akın'ın işleyecek dönem net geliri, hesap tarihinden yıl bitimine kalan 10,933333 ay ve 1 yıllık aktif dönem süresi ile 40 yıllık pasif dönem süresi dikkate alınarak aşağıdaki şekilde hesaplanmıştır:</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147" y="1977303"/>
            <a:ext cx="6533493" cy="3611618"/>
          </a:xfrm>
          <a:prstGeom prst="rect">
            <a:avLst/>
          </a:prstGeom>
        </p:spPr>
      </p:pic>
    </p:spTree>
    <p:extLst>
      <p:ext uri="{BB962C8B-B14F-4D97-AF65-F5344CB8AC3E}">
        <p14:creationId xmlns:p14="http://schemas.microsoft.com/office/powerpoint/2010/main" val="14310353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57352" y="1797784"/>
            <a:ext cx="11477296" cy="3262432"/>
          </a:xfrm>
          <a:prstGeom prst="rect">
            <a:avLst/>
          </a:prstGeom>
          <a:noFill/>
        </p:spPr>
        <p:txBody>
          <a:bodyPr wrap="square" rtlCol="0">
            <a:spAutoFit/>
          </a:bodyPr>
          <a:lstStyle/>
          <a:p>
            <a:r>
              <a:rPr lang="tr-TR" dirty="0"/>
              <a:t>İşleyecek Dönem Sürekli İGT Hesabı:</a:t>
            </a:r>
          </a:p>
          <a:p>
            <a:endParaRPr lang="tr-TR" dirty="0"/>
          </a:p>
          <a:p>
            <a:r>
              <a:rPr lang="tr-TR" sz="1600" dirty="0"/>
              <a:t>İşleyecek dönem sürekli iş göremezlik tazminatı, hesaplanan dönem net geliri ile %38 sürekli iş göremezlik oranının çarpılmasıyla elde edilmektedir.</a:t>
            </a:r>
          </a:p>
          <a:p>
            <a:endParaRPr lang="tr-TR" sz="1600" dirty="0"/>
          </a:p>
          <a:p>
            <a:r>
              <a:rPr lang="tr-TR" sz="1600" dirty="0"/>
              <a:t>İşleyecek Dönem Sürekli İGT   =    Dönem Net Geliri x 0,38 iş göremezlik oranı</a:t>
            </a:r>
          </a:p>
          <a:p>
            <a:endParaRPr lang="tr-TR" sz="1600" dirty="0"/>
          </a:p>
          <a:p>
            <a:r>
              <a:rPr lang="tr-TR" sz="1600" dirty="0"/>
              <a:t>                                                     = 471. 768, 16 TL x  0,38</a:t>
            </a:r>
          </a:p>
          <a:p>
            <a:endParaRPr lang="tr-TR" sz="1600" dirty="0"/>
          </a:p>
          <a:p>
            <a:r>
              <a:rPr lang="tr-TR" sz="1600" dirty="0"/>
              <a:t>                                                     = 179.271,90</a:t>
            </a:r>
          </a:p>
          <a:p>
            <a:r>
              <a:rPr lang="tr-TR" sz="1600" dirty="0"/>
              <a:t> </a:t>
            </a:r>
          </a:p>
          <a:p>
            <a:endParaRPr lang="tr-TR" dirty="0"/>
          </a:p>
        </p:txBody>
      </p:sp>
    </p:spTree>
    <p:extLst>
      <p:ext uri="{BB962C8B-B14F-4D97-AF65-F5344CB8AC3E}">
        <p14:creationId xmlns:p14="http://schemas.microsoft.com/office/powerpoint/2010/main" val="31399541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89186" y="283779"/>
            <a:ext cx="11713780" cy="1107996"/>
          </a:xfrm>
          <a:prstGeom prst="rect">
            <a:avLst/>
          </a:prstGeom>
          <a:noFill/>
        </p:spPr>
        <p:txBody>
          <a:bodyPr wrap="square" rtlCol="0">
            <a:spAutoFit/>
          </a:bodyPr>
          <a:lstStyle/>
          <a:p>
            <a:r>
              <a:rPr lang="tr-TR" dirty="0"/>
              <a:t>	</a:t>
            </a:r>
            <a:r>
              <a:rPr lang="tr-TR" sz="1600" dirty="0"/>
              <a:t>Zeynep Esen Akın için Aktüeryal Yöntem – Tam Hayat ve Güncel Gelir Yaklaşımına göre hesaplanan işleyecek dönem sürekli iş göremezlik tazminatı aşağıdaki tabloda gösterilmiştir:</a:t>
            </a:r>
          </a:p>
          <a:p>
            <a:r>
              <a:rPr lang="tr-TR" sz="1600" dirty="0"/>
              <a:t>        İşleyecek dönem sürekli İGT (Aktüeryal Yöntem – Tam Hayat ve Güncel Gelir Yaklaşımı – Güncel hesap tarihi itibarıyla </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726" y="1923389"/>
            <a:ext cx="5045754" cy="4043071"/>
          </a:xfrm>
          <a:prstGeom prst="rect">
            <a:avLst/>
          </a:prstGeom>
        </p:spPr>
      </p:pic>
    </p:spTree>
    <p:extLst>
      <p:ext uri="{BB962C8B-B14F-4D97-AF65-F5344CB8AC3E}">
        <p14:creationId xmlns:p14="http://schemas.microsoft.com/office/powerpoint/2010/main" val="5892391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41890" y="346841"/>
            <a:ext cx="11650717" cy="6740307"/>
          </a:xfrm>
          <a:prstGeom prst="rect">
            <a:avLst/>
          </a:prstGeom>
          <a:noFill/>
        </p:spPr>
        <p:txBody>
          <a:bodyPr wrap="square" rtlCol="0">
            <a:spAutoFit/>
          </a:bodyPr>
          <a:lstStyle/>
          <a:p>
            <a:r>
              <a:rPr lang="tr-TR" dirty="0"/>
              <a:t>D. Toplam Tazminat</a:t>
            </a:r>
          </a:p>
          <a:p>
            <a:endParaRPr lang="tr-TR" dirty="0"/>
          </a:p>
          <a:p>
            <a:r>
              <a:rPr lang="tr-TR" dirty="0"/>
              <a:t>Malul kalan kişi için hesap ve kaza tarihi itibarıyla toplam tazminat tutarları aşağıdaki şekilde hesaplanmıştır.</a:t>
            </a:r>
          </a:p>
          <a:p>
            <a:endParaRPr lang="tr-TR" dirty="0"/>
          </a:p>
          <a:p>
            <a:r>
              <a:rPr lang="tr-TR" dirty="0"/>
              <a:t>Hesap Tarihi İtibarıyla Kusur İndirimsiz Toplam İGT Hesabı:</a:t>
            </a:r>
          </a:p>
          <a:p>
            <a:endParaRPr lang="tr-TR" dirty="0"/>
          </a:p>
          <a:p>
            <a:r>
              <a:rPr lang="tr-TR" dirty="0"/>
              <a:t>Zeynep Esen Akın için 03.02.2020 hesap tarihi itibarıyla;</a:t>
            </a:r>
          </a:p>
          <a:p>
            <a:endParaRPr lang="tr-TR" dirty="0"/>
          </a:p>
          <a:p>
            <a:r>
              <a:rPr lang="tr-TR" dirty="0"/>
              <a:t>İşlemiş Dönem Sürekli İş Göremezlik Tazminatı = 25.677,09 TL,</a:t>
            </a:r>
          </a:p>
          <a:p>
            <a:endParaRPr lang="tr-TR" dirty="0"/>
          </a:p>
          <a:p>
            <a:r>
              <a:rPr lang="tr-TR" dirty="0"/>
              <a:t>İşleyecek Dönem Sürekli İş Göremezlik Tazminatı = 179.271,90 TL'dir.</a:t>
            </a:r>
          </a:p>
          <a:p>
            <a:r>
              <a:rPr lang="tr-TR" dirty="0"/>
              <a:t> </a:t>
            </a:r>
          </a:p>
          <a:p>
            <a:r>
              <a:rPr lang="tr-TR" dirty="0"/>
              <a:t>Hesap tarihi itibarıyla kusur indirimsiz toplam iş göremezlik tazminat tutarı, işlemiş ve işleyecek dönem iş göremezlik tazminat tutarlarının toplamı olarak, aşağıdaki şekilde hesaplanmıştır.</a:t>
            </a:r>
          </a:p>
          <a:p>
            <a:endParaRPr lang="tr-TR" dirty="0"/>
          </a:p>
          <a:p>
            <a:r>
              <a:rPr lang="tr-TR" dirty="0"/>
              <a:t>25.677,09 TL + 179.271, 90 TL = 204.948,99 TL</a:t>
            </a:r>
          </a:p>
          <a:p>
            <a:endParaRPr lang="tr-TR" dirty="0"/>
          </a:p>
          <a:p>
            <a:r>
              <a:rPr lang="tr-TR" dirty="0"/>
              <a:t>Kaza Tarihi İtibarıyla Kusur İndirimsiz Toplam IGT Hesabı:</a:t>
            </a:r>
          </a:p>
          <a:p>
            <a:endParaRPr lang="tr-TR" dirty="0"/>
          </a:p>
          <a:p>
            <a:r>
              <a:rPr lang="tr-TR" dirty="0"/>
              <a:t>Kaza tarihi itibarıyla kusur indirimsiz toplam iş göremezlik tazminat tutarı, aşağıdaki şekilde hesaplanmıştır:</a:t>
            </a:r>
          </a:p>
          <a:p>
            <a:r>
              <a:rPr lang="tr-TR" dirty="0"/>
              <a:t> </a:t>
            </a:r>
          </a:p>
          <a:p>
            <a:r>
              <a:rPr lang="tr-TR" dirty="0"/>
              <a:t>(25.677,09 TL+ 179.271, 90 TL)× 1/ (1+ (0,09 × 2, 424658 yıl)) = 168.236,55 TL</a:t>
            </a:r>
          </a:p>
          <a:p>
            <a:endParaRPr lang="tr-TR" dirty="0"/>
          </a:p>
          <a:p>
            <a:endParaRPr lang="tr-TR" dirty="0"/>
          </a:p>
        </p:txBody>
      </p:sp>
    </p:spTree>
    <p:extLst>
      <p:ext uri="{BB962C8B-B14F-4D97-AF65-F5344CB8AC3E}">
        <p14:creationId xmlns:p14="http://schemas.microsoft.com/office/powerpoint/2010/main" val="24756453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89186" y="346841"/>
            <a:ext cx="11634952" cy="5355312"/>
          </a:xfrm>
          <a:prstGeom prst="rect">
            <a:avLst/>
          </a:prstGeom>
          <a:noFill/>
        </p:spPr>
        <p:txBody>
          <a:bodyPr wrap="square" rtlCol="0">
            <a:spAutoFit/>
          </a:bodyPr>
          <a:lstStyle/>
          <a:p>
            <a:r>
              <a:rPr lang="tr-TR" dirty="0"/>
              <a:t>E. Zarardan İndirim Sebepleri ve Nihai Tazminat</a:t>
            </a:r>
          </a:p>
          <a:p>
            <a:endParaRPr lang="tr-TR" dirty="0"/>
          </a:p>
          <a:p>
            <a:endParaRPr lang="tr-TR" dirty="0"/>
          </a:p>
          <a:p>
            <a:r>
              <a:rPr lang="tr-TR" u="sng" dirty="0"/>
              <a:t>Kusur İndirimi</a:t>
            </a:r>
          </a:p>
          <a:p>
            <a:r>
              <a:rPr lang="tr-TR" sz="1600" dirty="0"/>
              <a:t>	Dava dosyasındaki bilgilerden, Zeynep Esen Akın'ın olayda %25 oranında ve davalı tarafın ise %75 oranında kusurlu olduğu anlaşılmıştır. Bu nedenle Zeynep Esen Akın için hesaplanan iş göremezlik tazminatına %25 kusur indirimi yansıtılmalıdır. </a:t>
            </a:r>
          </a:p>
          <a:p>
            <a:endParaRPr lang="tr-TR" dirty="0"/>
          </a:p>
          <a:p>
            <a:r>
              <a:rPr lang="tr-TR" u="sng" dirty="0"/>
              <a:t>Hesap Tarihi İtibarıyla Kusur İndirimli Toplam İGT Hesabı:</a:t>
            </a:r>
          </a:p>
          <a:p>
            <a:endParaRPr lang="tr-TR" dirty="0"/>
          </a:p>
          <a:p>
            <a:r>
              <a:rPr lang="tr-TR" sz="1600" dirty="0"/>
              <a:t>	Hesap tarihi itibarıyla kusur indirimli toplam iş göremezlik tazminatı aşağıdaki şekilde hesaplanmıştır.</a:t>
            </a:r>
          </a:p>
          <a:p>
            <a:endParaRPr lang="tr-TR" sz="1600" dirty="0"/>
          </a:p>
          <a:p>
            <a:r>
              <a:rPr lang="tr-TR" sz="1600" dirty="0"/>
              <a:t>                                                    204.948, 99 TL x 0,75 = 153.711, 74 TL</a:t>
            </a:r>
          </a:p>
          <a:p>
            <a:endParaRPr lang="tr-TR" dirty="0"/>
          </a:p>
          <a:p>
            <a:r>
              <a:rPr lang="tr-TR" dirty="0"/>
              <a:t>Kaza Tarihi İtibarıyla Kusur İndirimli Toplam İGT Hesabı:</a:t>
            </a:r>
          </a:p>
          <a:p>
            <a:endParaRPr lang="tr-TR" dirty="0"/>
          </a:p>
          <a:p>
            <a:r>
              <a:rPr lang="tr-TR" sz="1600" dirty="0"/>
              <a:t>	Kaza tarihi itibarıyla kusur indirimli toplam iş göremezlik tazminatı aşağıdaki şekilde hesaplanmıştır.</a:t>
            </a:r>
          </a:p>
          <a:p>
            <a:endParaRPr lang="tr-TR" sz="1600" dirty="0"/>
          </a:p>
          <a:p>
            <a:r>
              <a:rPr lang="tr-TR" sz="1600" dirty="0"/>
              <a:t>                                                     168.236,55 TL x 0, 75 = 126.177,41 TL</a:t>
            </a:r>
          </a:p>
          <a:p>
            <a:endParaRPr lang="tr-TR" dirty="0"/>
          </a:p>
        </p:txBody>
      </p:sp>
    </p:spTree>
    <p:extLst>
      <p:ext uri="{BB962C8B-B14F-4D97-AF65-F5344CB8AC3E}">
        <p14:creationId xmlns:p14="http://schemas.microsoft.com/office/powerpoint/2010/main" val="2171016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52248" y="378372"/>
            <a:ext cx="11524593" cy="6740307"/>
          </a:xfrm>
          <a:prstGeom prst="rect">
            <a:avLst/>
          </a:prstGeom>
          <a:noFill/>
        </p:spPr>
        <p:txBody>
          <a:bodyPr wrap="square" rtlCol="0">
            <a:spAutoFit/>
          </a:bodyPr>
          <a:lstStyle/>
          <a:p>
            <a:r>
              <a:rPr lang="tr-TR" dirty="0"/>
              <a:t>Sigorta Şirketi Ödemesinin İndirimi</a:t>
            </a:r>
          </a:p>
          <a:p>
            <a:r>
              <a:rPr lang="tr-TR" sz="1600" dirty="0"/>
              <a:t>Trafik kazası sonucu yaralanarak malul kalan Zeynep Esen Akın'a sigorta şirketi tarafından 18.02.2019 tarihinde 75.000,00 TL tutarında tazminat ödemesi yapılmıştır.</a:t>
            </a:r>
          </a:p>
          <a:p>
            <a:r>
              <a:rPr lang="tr-TR" sz="1600" dirty="0"/>
              <a:t>	Sigorta şirketi ödemesinin dava tarihi öncesi yapıldığı durumda, hesap ve kaza tarihi itibarıyla bakiye iş göremezlik tazminatı şu şekilde elde edilir:</a:t>
            </a:r>
          </a:p>
          <a:p>
            <a:r>
              <a:rPr lang="tr-TR" sz="1600" dirty="0"/>
              <a:t> </a:t>
            </a:r>
          </a:p>
          <a:p>
            <a:r>
              <a:rPr lang="tr-TR" dirty="0"/>
              <a:t>Hesap Tarihi Bakiye İGT =</a:t>
            </a:r>
          </a:p>
          <a:p>
            <a:r>
              <a:rPr lang="tr-TR" sz="1600" dirty="0"/>
              <a:t>Hesap Tarihi Kusur İndirimli İGT  - Sigorta Şirketi Ödemesi x (1 + (i × t₁))</a:t>
            </a:r>
            <a:br>
              <a:rPr lang="tr-TR" sz="1600" dirty="0"/>
            </a:br>
            <a:br>
              <a:rPr lang="tr-TR" sz="1600" dirty="0"/>
            </a:br>
            <a:r>
              <a:rPr lang="tr-TR" sz="1600" dirty="0"/>
              <a:t>Kaza Tarihi Bakiye İGT= Kaza Tarihi Kusur İndirimli İGT - Sigorta Şirketi Ödemesi x (1 + (</a:t>
            </a:r>
            <a:r>
              <a:rPr lang="tr-TR" sz="1600" dirty="0" err="1"/>
              <a:t>ixt</a:t>
            </a:r>
            <a:r>
              <a:rPr lang="tr-TR" sz="1600" dirty="0"/>
              <a:t>₂))</a:t>
            </a:r>
          </a:p>
          <a:p>
            <a:endParaRPr lang="tr-TR" sz="1600" dirty="0"/>
          </a:p>
          <a:p>
            <a:r>
              <a:rPr lang="tr-TR" dirty="0"/>
              <a:t>Hesap Tarihi İtibarıyla Kusur İndirimli Bakiye İGT Hesabı:</a:t>
            </a:r>
          </a:p>
          <a:p>
            <a:endParaRPr lang="tr-TR" dirty="0"/>
          </a:p>
          <a:p>
            <a:r>
              <a:rPr lang="tr-TR" sz="1600" dirty="0"/>
              <a:t>Hesap tarihi itibarıyla kusur indirimli bakiye iş göremezlik tazminatı aşağıdaki şekilde hesaplanmıştır.</a:t>
            </a:r>
          </a:p>
          <a:p>
            <a:r>
              <a:rPr lang="tr-TR" sz="1600" dirty="0"/>
              <a:t>= 153.711, 74 TL - 75.000, 00 TL x (1 + 0,09 x 0, 958904 yıl)</a:t>
            </a:r>
          </a:p>
          <a:p>
            <a:r>
              <a:rPr lang="tr-TR" sz="1600" dirty="0"/>
              <a:t>= 153.711, 74 TL – 81.472, 60 TL </a:t>
            </a:r>
          </a:p>
          <a:p>
            <a:r>
              <a:rPr lang="tr-TR" sz="1600" dirty="0"/>
              <a:t>= 72.239, 14 TL</a:t>
            </a:r>
          </a:p>
          <a:p>
            <a:endParaRPr lang="tr-TR" dirty="0"/>
          </a:p>
          <a:p>
            <a:r>
              <a:rPr lang="tr-TR" dirty="0"/>
              <a:t>Kaza Tarihi İtibarıyla Kusur İndirimli Bakiye İGT Hesabı:</a:t>
            </a:r>
          </a:p>
          <a:p>
            <a:endParaRPr lang="tr-TR" dirty="0"/>
          </a:p>
          <a:p>
            <a:r>
              <a:rPr lang="tr-TR" sz="1600" dirty="0"/>
              <a:t>Kaza tarihi itibarıyla kusur indirimli bakiye iş göremezlik tazminatı aşağıdaki şekilde hesaplanmıştır.</a:t>
            </a:r>
          </a:p>
          <a:p>
            <a:r>
              <a:rPr lang="tr-TR" sz="1600" dirty="0"/>
              <a:t>= 126.177,41 TL - 75.000,00 TL X 1/ (1+ (0, 09 x 1, 465753 yıl))</a:t>
            </a:r>
          </a:p>
          <a:p>
            <a:r>
              <a:rPr lang="tr-TR" sz="1600" dirty="0"/>
              <a:t>= 126.177,41 TL - 66.259,23 TL</a:t>
            </a:r>
          </a:p>
          <a:p>
            <a:r>
              <a:rPr lang="tr-TR" sz="1600" dirty="0"/>
              <a:t>= 59.918,18 TL</a:t>
            </a:r>
          </a:p>
          <a:p>
            <a:r>
              <a:rPr lang="tr-TR" sz="1600" dirty="0"/>
              <a:t> </a:t>
            </a:r>
          </a:p>
          <a:p>
            <a:endParaRPr lang="tr-TR" dirty="0"/>
          </a:p>
        </p:txBody>
      </p:sp>
    </p:spTree>
    <p:extLst>
      <p:ext uri="{BB962C8B-B14F-4D97-AF65-F5344CB8AC3E}">
        <p14:creationId xmlns:p14="http://schemas.microsoft.com/office/powerpoint/2010/main" val="3019651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83779" y="394138"/>
            <a:ext cx="11461531" cy="3477875"/>
          </a:xfrm>
          <a:prstGeom prst="rect">
            <a:avLst/>
          </a:prstGeom>
          <a:noFill/>
        </p:spPr>
        <p:txBody>
          <a:bodyPr wrap="square" rtlCol="0">
            <a:spAutoFit/>
          </a:bodyPr>
          <a:lstStyle/>
          <a:p>
            <a:r>
              <a:rPr lang="tr-TR" dirty="0"/>
              <a:t>F. Poliçe Limitlerinin Kontrol Edilmesi </a:t>
            </a:r>
          </a:p>
          <a:p>
            <a:endParaRPr lang="tr-TR" dirty="0"/>
          </a:p>
          <a:p>
            <a:r>
              <a:rPr lang="tr-TR" sz="1600" dirty="0"/>
              <a:t>	Davalı sigorta şirketi tarafından düzenlenen Karayolları Motorlu Araçlar Zorunlu Mali Sorumluluk Sigortası poliçesinin kaza tarihi itibarıyla (01.09.2017) teminat limiti 330.000,00 TL'dir. Bununla birlikte sigorta şirketi 18.02.2019 tarihinde 75.000,00 TL tutarında ödeme yapmış olup, davalı sigorta şirketi hesaplanan tazminat tutarından kalan teminat limiti dahilinde sorumlu olacaktır.</a:t>
            </a:r>
          </a:p>
          <a:p>
            <a:endParaRPr lang="tr-TR" sz="1600" dirty="0"/>
          </a:p>
          <a:p>
            <a:r>
              <a:rPr lang="tr-TR" sz="1600" dirty="0"/>
              <a:t>	Zeynep Esen Akın için Aktüeryal Yöntem Bakiye Ömür ve Bilinen Gelir Yaklaşımı'na göre kaza tarihi itibarıyla hesaplanan 59.918, 18 TL bakiye iş göremezlik tazminat tutarının, teminat limiti dahilinde kaldığı görülmüştür.</a:t>
            </a:r>
          </a:p>
          <a:p>
            <a:endParaRPr lang="tr-TR" sz="1600" dirty="0"/>
          </a:p>
          <a:p>
            <a:r>
              <a:rPr lang="tr-TR" sz="1600" dirty="0"/>
              <a:t>	Sonuç olarak, Aktüeryal Yöntem - Tam Hayat ve Güncel Gelir Yaklaşımı'na göre hesaplanan tazminat tutarları özeti aşağıdaki tabloda sunulmuştur.</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79" y="3675977"/>
            <a:ext cx="8326821" cy="1414183"/>
          </a:xfrm>
          <a:prstGeom prst="rect">
            <a:avLst/>
          </a:prstGeom>
        </p:spPr>
      </p:pic>
    </p:spTree>
    <p:extLst>
      <p:ext uri="{BB962C8B-B14F-4D97-AF65-F5344CB8AC3E}">
        <p14:creationId xmlns:p14="http://schemas.microsoft.com/office/powerpoint/2010/main" val="2485688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CD9D0773-E4E7-1879-24BF-0D99E8D5FE17}"/>
              </a:ext>
            </a:extLst>
          </p:cNvPr>
          <p:cNvSpPr txBox="1"/>
          <p:nvPr/>
        </p:nvSpPr>
        <p:spPr>
          <a:xfrm>
            <a:off x="609600" y="1526235"/>
            <a:ext cx="10972800" cy="3805529"/>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İşlenmiş ve işleyecek dönem ayrımı: </a:t>
            </a:r>
          </a:p>
          <a:p>
            <a:pPr>
              <a:lnSpc>
                <a:spcPct val="107000"/>
              </a:lnSpc>
              <a:spcAft>
                <a:spcPts val="800"/>
              </a:spcAft>
            </a:pPr>
            <a:endParaRPr lang="tr-TR" sz="3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Tazminat hesabında işlemiş (bilinen) ve işleyecek (olasılıksal) dönem olmak üzere iki farklı dönem dikkate alınarak hesaplama yapılmaktadır. İşlemiş dönem, haksız fiilin gerçekleştiği tariz ile hesap tarihi arasında geçen süre için genellikle o dönemlerdeki asgari ücretler ya da ilgili net gelir dikkate alınarak hesap yapılmaktadır. Hesaplamada, işlemiş dönemde malul kalan kişinin hayatta olduğu bilindiği için yaşama olasılığı 1 olarak kabul edilir ve dönem gelirinin maluliyet oranına karşılık gelen kısmı direkt olarak tazminata yansır. Türkiye’de gerek mahkemelerde gerekse Sigorta Tahkim Komisyonu dosyalarında tazminatların iki yöntemle hesaplandığı görülmektedir: progresif rant ve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hesaplama yöntemleri.</a:t>
            </a:r>
          </a:p>
          <a:p>
            <a:endParaRPr lang="tr-TR" dirty="0"/>
          </a:p>
        </p:txBody>
      </p:sp>
    </p:spTree>
    <p:extLst>
      <p:ext uri="{BB962C8B-B14F-4D97-AF65-F5344CB8AC3E}">
        <p14:creationId xmlns:p14="http://schemas.microsoft.com/office/powerpoint/2010/main" val="1984835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0E85087-94B0-522C-911B-85BA4D6EC9B3}"/>
              </a:ext>
            </a:extLst>
          </p:cNvPr>
          <p:cNvSpPr txBox="1"/>
          <p:nvPr/>
        </p:nvSpPr>
        <p:spPr>
          <a:xfrm>
            <a:off x="737937" y="1145682"/>
            <a:ext cx="10860505" cy="4566635"/>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Progresif rant yöntemi</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Progresif rant yöntemine göre, kişinin haksız fiil tarihi itibarıyla bakiye ömrü dikkate alınarak gelecekteki muhtemelen gelirinin bugünkü değeri hesaplanmaktadır. Bakiye ömür kavramı gelecekteki beklenen yaşam süresinin karşılığıdır. Bu yöntemde, haksız fiil sonucu malul kalan kişinin yaşı itibarıyla beklenen yaşam süresi, ilgili hayat tablosu kullanılarak bulunur.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Progresif rant hesabında %10 artırım ve indirim yaklaşımı nedeniyle uygulanan net iskonto oranı sıfırdır. Yani işleyecek dönem gelirleri herhangi bir iskonto yapılmadan hesaplamaya dahil edilir. Hesaplama incelendiğinde, progresif rant yöntemi ile elde edilen tazminat tutarının, teknik faizin sıfır olarak kabul edildiği kesin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yapılarak elde edilen tazminat tutarına eşit olduğu görülmektedir.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Progresif rant yönteminde, işlemiş dönem hesaplamasında olay tarihi ile hesap tarihi arasındaki bilinen gelirler herhangi bir güncelleme yapılmadan kullanılır ve bu şekilde kullanılması paranın zaman değerinin göz ardı edilmesine sebep olur.</a:t>
            </a:r>
          </a:p>
          <a:p>
            <a:endParaRPr lang="tr-TR" dirty="0"/>
          </a:p>
        </p:txBody>
      </p:sp>
    </p:spTree>
    <p:extLst>
      <p:ext uri="{BB962C8B-B14F-4D97-AF65-F5344CB8AC3E}">
        <p14:creationId xmlns:p14="http://schemas.microsoft.com/office/powerpoint/2010/main" val="120316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6466B24-5643-DC56-01B6-C2EFDE14B12A}"/>
              </a:ext>
            </a:extLst>
          </p:cNvPr>
          <p:cNvSpPr txBox="1"/>
          <p:nvPr/>
        </p:nvSpPr>
        <p:spPr>
          <a:xfrm>
            <a:off x="577515" y="1590227"/>
            <a:ext cx="11133221" cy="3677545"/>
          </a:xfrm>
          <a:prstGeom prst="rect">
            <a:avLst/>
          </a:prstGeom>
          <a:noFill/>
        </p:spPr>
        <p:txBody>
          <a:bodyPr wrap="square" rtlCol="0">
            <a:spAutoFit/>
          </a:bodyPr>
          <a:lstStyle/>
          <a:p>
            <a:pPr>
              <a:lnSpc>
                <a:spcPct val="107000"/>
              </a:lnSpc>
              <a:spcAft>
                <a:spcPts val="800"/>
              </a:spcAft>
            </a:pPr>
            <a:r>
              <a:rPr lang="tr-TR" sz="32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3200" kern="100" dirty="0">
                <a:latin typeface="Calibri" panose="020F0502020204030204" pitchFamily="34" charset="0"/>
                <a:ea typeface="Calibri" panose="020F0502020204030204" pitchFamily="34" charset="0"/>
                <a:cs typeface="Times New Roman" panose="02020603050405020304" pitchFamily="18" charset="0"/>
              </a:rPr>
              <a:t> Y</a:t>
            </a: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öntem</a:t>
            </a:r>
          </a:p>
          <a:p>
            <a:pPr>
              <a:lnSpc>
                <a:spcPct val="107000"/>
              </a:lnSpc>
              <a:spcAft>
                <a:spcPts val="800"/>
              </a:spcAft>
            </a:pP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yöntemde, malulün hesap tarihindeki yaşı itibariyle beklenen yaşam süresi veya ilgili hayat tablosundaki son yaşa kadar olan süre tazminat süresi olarak belirlenir ve hesap tarihinden itibaren gelecekteki her yıl için yaşama olasılıkları dikkate alınarak tazminat tutarı hesaplanır.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Progresif rant ve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yöntem arasındaki temel farklılık, yaşam koşulunun hesaba katılmadığı kesin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ve yaşam koşuluna bağlı hayat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anüitesi</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kullanılmasıdır.</a:t>
            </a:r>
          </a:p>
          <a:p>
            <a:pPr>
              <a:lnSpc>
                <a:spcPct val="107000"/>
              </a:lnSpc>
              <a:spcAft>
                <a:spcPts val="800"/>
              </a:spcAft>
            </a:pP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olarak en doğru hesaplama yöntemi, hayatta olan kişi için işleyecek dönem tazminatı hesabında beklenen yaşam süresi belirlemeden hayat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anüitesi</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hesabı yapmaktır. Malul kalan kişinin tabloda belirtilen son yaşa ulaşma olasılığı varsa, hesaplamada tam hayat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anüitesi</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kullanılmalıdır.</a:t>
            </a:r>
          </a:p>
          <a:p>
            <a:endParaRPr lang="tr-TR" dirty="0"/>
          </a:p>
        </p:txBody>
      </p:sp>
    </p:spTree>
    <p:extLst>
      <p:ext uri="{BB962C8B-B14F-4D97-AF65-F5344CB8AC3E}">
        <p14:creationId xmlns:p14="http://schemas.microsoft.com/office/powerpoint/2010/main" val="312376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83E79FB8-B682-033E-ADE7-37B5FF4D6250}"/>
              </a:ext>
            </a:extLst>
          </p:cNvPr>
          <p:cNvSpPr txBox="1"/>
          <p:nvPr/>
        </p:nvSpPr>
        <p:spPr>
          <a:xfrm>
            <a:off x="449179" y="994611"/>
            <a:ext cx="11582400" cy="4783233"/>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Tazminatın hesaplanması</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Özetleyecek olursak iş göremezlik tazminatı hesapları şu adımları içermektedir: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•Haksız fiil sonucu vücut bütünlüğünü yitiren kişinin, yaşama koşuluna bağlı olarak tazminat süresinin belirlenmesi</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Malul kalan kişinin tahmin edilen gelecekteki net gelirinin ve maluliyet oranının belirlenmesi</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Olay tarihi ile hesap tarihi arasındaki işlemiş dönem iş göremezlik tazminatının belirlenmesi</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Hesabın yapıldığı tarih baz alınarak gelecekteki iş göremezlik tazminatı tutarlarının iskonto edilmiş değerlerinin hesaplanması ile işleyecek dönem iş göremezlik tazminatının belirlenmesi</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Maluliyet süresi boyunca her yıl işlemiş ve işleyecek dönem için hesaplanan tazminat miktarlarının toplanması ile toplam iş göremezlik tazminatının belirlenmesi</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Elde edilen toplam tazminattan yapılacak indirimlerin dikkate alınarak nihai tazminat tutarının belirlenmesi</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Eğer daha önce yapılmış bir ödeme ya da bağlanan gelirler varsa bunların hesaplanan nihai tazminattan çıkarılması</a:t>
            </a:r>
          </a:p>
          <a:p>
            <a:endParaRPr lang="tr-TR" dirty="0"/>
          </a:p>
        </p:txBody>
      </p:sp>
    </p:spTree>
    <p:extLst>
      <p:ext uri="{BB962C8B-B14F-4D97-AF65-F5344CB8AC3E}">
        <p14:creationId xmlns:p14="http://schemas.microsoft.com/office/powerpoint/2010/main" val="2327464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o 9">
            <a:extLst>
              <a:ext uri="{FF2B5EF4-FFF2-40B4-BE49-F238E27FC236}">
                <a16:creationId xmlns:a16="http://schemas.microsoft.com/office/drawing/2014/main" id="{B0E0A438-FA85-8507-ACFF-3FE4C129B134}"/>
              </a:ext>
            </a:extLst>
          </p:cNvPr>
          <p:cNvGraphicFramePr>
            <a:graphicFrameLocks noGrp="1"/>
          </p:cNvGraphicFramePr>
          <p:nvPr>
            <p:extLst>
              <p:ext uri="{D42A27DB-BD31-4B8C-83A1-F6EECF244321}">
                <p14:modId xmlns:p14="http://schemas.microsoft.com/office/powerpoint/2010/main" val="1024516557"/>
              </p:ext>
            </p:extLst>
          </p:nvPr>
        </p:nvGraphicFramePr>
        <p:xfrm>
          <a:off x="86264" y="1026544"/>
          <a:ext cx="6202392" cy="4082451"/>
        </p:xfrm>
        <a:graphic>
          <a:graphicData uri="http://schemas.openxmlformats.org/drawingml/2006/table">
            <a:tbl>
              <a:tblPr firstRow="1" bandRow="1">
                <a:tableStyleId>{5C22544A-7EE6-4342-B048-85BDC9FD1C3A}</a:tableStyleId>
              </a:tblPr>
              <a:tblGrid>
                <a:gridCol w="1779517">
                  <a:extLst>
                    <a:ext uri="{9D8B030D-6E8A-4147-A177-3AD203B41FA5}">
                      <a16:colId xmlns:a16="http://schemas.microsoft.com/office/drawing/2014/main" val="3939009001"/>
                    </a:ext>
                  </a:extLst>
                </a:gridCol>
                <a:gridCol w="2402102">
                  <a:extLst>
                    <a:ext uri="{9D8B030D-6E8A-4147-A177-3AD203B41FA5}">
                      <a16:colId xmlns:a16="http://schemas.microsoft.com/office/drawing/2014/main" val="3261909196"/>
                    </a:ext>
                  </a:extLst>
                </a:gridCol>
                <a:gridCol w="2020773">
                  <a:extLst>
                    <a:ext uri="{9D8B030D-6E8A-4147-A177-3AD203B41FA5}">
                      <a16:colId xmlns:a16="http://schemas.microsoft.com/office/drawing/2014/main" val="3367613443"/>
                    </a:ext>
                  </a:extLst>
                </a:gridCol>
              </a:tblGrid>
              <a:tr h="189781">
                <a:tc>
                  <a:txBody>
                    <a:bodyPr/>
                    <a:lstStyle/>
                    <a:p>
                      <a:endParaRPr lang="tr-TR" sz="1050" dirty="0"/>
                    </a:p>
                  </a:txBody>
                  <a:tcPr/>
                </a:tc>
                <a:tc>
                  <a:txBody>
                    <a:bodyPr/>
                    <a:lstStyle/>
                    <a:p>
                      <a:endParaRPr lang="tr-TR" sz="1050" dirty="0"/>
                    </a:p>
                  </a:txBody>
                  <a:tcPr/>
                </a:tc>
                <a:tc>
                  <a:txBody>
                    <a:bodyPr/>
                    <a:lstStyle/>
                    <a:p>
                      <a:endParaRPr lang="tr-TR" sz="1050" dirty="0"/>
                    </a:p>
                  </a:txBody>
                  <a:tcPr/>
                </a:tc>
                <a:extLst>
                  <a:ext uri="{0D108BD9-81ED-4DB2-BD59-A6C34878D82A}">
                    <a16:rowId xmlns:a16="http://schemas.microsoft.com/office/drawing/2014/main" val="3469549051"/>
                  </a:ext>
                </a:extLst>
              </a:tr>
              <a:tr h="189781">
                <a:tc rowSpan="4">
                  <a:txBody>
                    <a:bodyPr/>
                    <a:lstStyle/>
                    <a:p>
                      <a:endParaRPr lang="tr-TR" sz="1050" dirty="0"/>
                    </a:p>
                    <a:p>
                      <a:endParaRPr lang="tr-TR" sz="1050" dirty="0"/>
                    </a:p>
                    <a:p>
                      <a:r>
                        <a:rPr lang="tr-TR" sz="1050" dirty="0"/>
                        <a:t>   DOSYA BİLGİLERİ</a:t>
                      </a:r>
                    </a:p>
                  </a:txBody>
                  <a:tcPr/>
                </a:tc>
                <a:tc>
                  <a:txBody>
                    <a:bodyPr/>
                    <a:lstStyle/>
                    <a:p>
                      <a:r>
                        <a:rPr lang="tr-TR" sz="1050" dirty="0"/>
                        <a:t>KAZA TARİHİ</a:t>
                      </a:r>
                    </a:p>
                  </a:txBody>
                  <a:tcPr/>
                </a:tc>
                <a:tc>
                  <a:txBody>
                    <a:bodyPr/>
                    <a:lstStyle/>
                    <a:p>
                      <a:r>
                        <a:rPr lang="tr-TR" sz="1050" dirty="0"/>
                        <a:t>10.04.2020</a:t>
                      </a:r>
                    </a:p>
                  </a:txBody>
                  <a:tcPr/>
                </a:tc>
                <a:extLst>
                  <a:ext uri="{0D108BD9-81ED-4DB2-BD59-A6C34878D82A}">
                    <a16:rowId xmlns:a16="http://schemas.microsoft.com/office/drawing/2014/main" val="2204258920"/>
                  </a:ext>
                </a:extLst>
              </a:tr>
              <a:tr h="189781">
                <a:tc vMerge="1">
                  <a:txBody>
                    <a:bodyPr/>
                    <a:lstStyle/>
                    <a:p>
                      <a:endParaRPr lang="tr-TR" sz="1050" dirty="0"/>
                    </a:p>
                  </a:txBody>
                  <a:tcPr/>
                </a:tc>
                <a:tc>
                  <a:txBody>
                    <a:bodyPr/>
                    <a:lstStyle/>
                    <a:p>
                      <a:r>
                        <a:rPr lang="tr-TR" sz="1050" dirty="0"/>
                        <a:t>KAZANIN TÜRÜ</a:t>
                      </a:r>
                    </a:p>
                  </a:txBody>
                  <a:tcPr/>
                </a:tc>
                <a:tc>
                  <a:txBody>
                    <a:bodyPr/>
                    <a:lstStyle/>
                    <a:p>
                      <a:r>
                        <a:rPr lang="tr-TR" sz="1050" dirty="0"/>
                        <a:t>TRAFİK KAZASI</a:t>
                      </a:r>
                    </a:p>
                  </a:txBody>
                  <a:tcPr/>
                </a:tc>
                <a:extLst>
                  <a:ext uri="{0D108BD9-81ED-4DB2-BD59-A6C34878D82A}">
                    <a16:rowId xmlns:a16="http://schemas.microsoft.com/office/drawing/2014/main" val="3121158850"/>
                  </a:ext>
                </a:extLst>
              </a:tr>
              <a:tr h="189781">
                <a:tc vMerge="1">
                  <a:txBody>
                    <a:bodyPr/>
                    <a:lstStyle/>
                    <a:p>
                      <a:endParaRPr lang="tr-TR" sz="1050" dirty="0"/>
                    </a:p>
                  </a:txBody>
                  <a:tcPr/>
                </a:tc>
                <a:tc>
                  <a:txBody>
                    <a:bodyPr/>
                    <a:lstStyle/>
                    <a:p>
                      <a:r>
                        <a:rPr lang="tr-TR" sz="1050" dirty="0"/>
                        <a:t>DAVA TARİHİ</a:t>
                      </a:r>
                    </a:p>
                  </a:txBody>
                  <a:tcPr/>
                </a:tc>
                <a:tc>
                  <a:txBody>
                    <a:bodyPr/>
                    <a:lstStyle/>
                    <a:p>
                      <a:r>
                        <a:rPr lang="tr-TR" sz="1050" dirty="0"/>
                        <a:t>11.07.2020</a:t>
                      </a:r>
                    </a:p>
                  </a:txBody>
                  <a:tcPr/>
                </a:tc>
                <a:extLst>
                  <a:ext uri="{0D108BD9-81ED-4DB2-BD59-A6C34878D82A}">
                    <a16:rowId xmlns:a16="http://schemas.microsoft.com/office/drawing/2014/main" val="3633139"/>
                  </a:ext>
                </a:extLst>
              </a:tr>
              <a:tr h="189781">
                <a:tc vMerge="1">
                  <a:txBody>
                    <a:bodyPr/>
                    <a:lstStyle/>
                    <a:p>
                      <a:endParaRPr lang="tr-TR" sz="1050"/>
                    </a:p>
                  </a:txBody>
                  <a:tcPr/>
                </a:tc>
                <a:tc>
                  <a:txBody>
                    <a:bodyPr/>
                    <a:lstStyle/>
                    <a:p>
                      <a:r>
                        <a:rPr lang="tr-TR" sz="1050" dirty="0"/>
                        <a:t>HESAP TARİHİ</a:t>
                      </a:r>
                    </a:p>
                  </a:txBody>
                  <a:tcPr/>
                </a:tc>
                <a:tc>
                  <a:txBody>
                    <a:bodyPr/>
                    <a:lstStyle/>
                    <a:p>
                      <a:r>
                        <a:rPr lang="tr-TR" sz="1050" dirty="0"/>
                        <a:t>11.07.2020</a:t>
                      </a:r>
                    </a:p>
                  </a:txBody>
                  <a:tcPr/>
                </a:tc>
                <a:extLst>
                  <a:ext uri="{0D108BD9-81ED-4DB2-BD59-A6C34878D82A}">
                    <a16:rowId xmlns:a16="http://schemas.microsoft.com/office/drawing/2014/main" val="3634626530"/>
                  </a:ext>
                </a:extLst>
              </a:tr>
              <a:tr h="189781">
                <a:tc rowSpan="6">
                  <a:txBody>
                    <a:bodyPr/>
                    <a:lstStyle/>
                    <a:p>
                      <a:endParaRPr lang="tr-TR" sz="1050" dirty="0"/>
                    </a:p>
                    <a:p>
                      <a:endParaRPr lang="tr-TR" sz="1050" dirty="0"/>
                    </a:p>
                    <a:p>
                      <a:endParaRPr lang="tr-TR" sz="1050" dirty="0"/>
                    </a:p>
                    <a:p>
                      <a:r>
                        <a:rPr lang="tr-TR" sz="1050" dirty="0"/>
                        <a:t>         MALÜL </a:t>
                      </a:r>
                    </a:p>
                    <a:p>
                      <a:r>
                        <a:rPr lang="tr-TR" sz="1050" dirty="0"/>
                        <a:t>       BİLGİLERİ</a:t>
                      </a:r>
                    </a:p>
                  </a:txBody>
                  <a:tcPr/>
                </a:tc>
                <a:tc>
                  <a:txBody>
                    <a:bodyPr/>
                    <a:lstStyle/>
                    <a:p>
                      <a:r>
                        <a:rPr lang="tr-TR" sz="1050" dirty="0"/>
                        <a:t>ADI SOYADI</a:t>
                      </a:r>
                    </a:p>
                  </a:txBody>
                  <a:tcPr/>
                </a:tc>
                <a:tc>
                  <a:txBody>
                    <a:bodyPr/>
                    <a:lstStyle/>
                    <a:p>
                      <a:r>
                        <a:rPr lang="tr-TR" sz="1050" dirty="0"/>
                        <a:t>KEREM SEZGİN</a:t>
                      </a:r>
                    </a:p>
                  </a:txBody>
                  <a:tcPr/>
                </a:tc>
                <a:extLst>
                  <a:ext uri="{0D108BD9-81ED-4DB2-BD59-A6C34878D82A}">
                    <a16:rowId xmlns:a16="http://schemas.microsoft.com/office/drawing/2014/main" val="2048177255"/>
                  </a:ext>
                </a:extLst>
              </a:tr>
              <a:tr h="189781">
                <a:tc vMerge="1">
                  <a:txBody>
                    <a:bodyPr/>
                    <a:lstStyle/>
                    <a:p>
                      <a:endParaRPr lang="tr-TR" sz="1050"/>
                    </a:p>
                  </a:txBody>
                  <a:tcPr/>
                </a:tc>
                <a:tc>
                  <a:txBody>
                    <a:bodyPr/>
                    <a:lstStyle/>
                    <a:p>
                      <a:r>
                        <a:rPr lang="tr-TR" sz="1050" dirty="0"/>
                        <a:t>DOĞUM TARİHİ</a:t>
                      </a:r>
                    </a:p>
                  </a:txBody>
                  <a:tcPr/>
                </a:tc>
                <a:tc>
                  <a:txBody>
                    <a:bodyPr/>
                    <a:lstStyle/>
                    <a:p>
                      <a:r>
                        <a:rPr lang="tr-TR" sz="1050" dirty="0"/>
                        <a:t>11.05.2011</a:t>
                      </a:r>
                    </a:p>
                  </a:txBody>
                  <a:tcPr/>
                </a:tc>
                <a:extLst>
                  <a:ext uri="{0D108BD9-81ED-4DB2-BD59-A6C34878D82A}">
                    <a16:rowId xmlns:a16="http://schemas.microsoft.com/office/drawing/2014/main" val="2435874234"/>
                  </a:ext>
                </a:extLst>
              </a:tr>
              <a:tr h="189781">
                <a:tc vMerge="1">
                  <a:txBody>
                    <a:bodyPr/>
                    <a:lstStyle/>
                    <a:p>
                      <a:endParaRPr lang="tr-TR" sz="1050"/>
                    </a:p>
                  </a:txBody>
                  <a:tcPr/>
                </a:tc>
                <a:tc>
                  <a:txBody>
                    <a:bodyPr/>
                    <a:lstStyle/>
                    <a:p>
                      <a:r>
                        <a:rPr lang="tr-TR" sz="1050" dirty="0"/>
                        <a:t>CİNSİYETİ</a:t>
                      </a:r>
                    </a:p>
                  </a:txBody>
                  <a:tcPr/>
                </a:tc>
                <a:tc>
                  <a:txBody>
                    <a:bodyPr/>
                    <a:lstStyle/>
                    <a:p>
                      <a:r>
                        <a:rPr lang="tr-TR" sz="1050" dirty="0"/>
                        <a:t>ERKEK</a:t>
                      </a:r>
                    </a:p>
                  </a:txBody>
                  <a:tcPr/>
                </a:tc>
                <a:extLst>
                  <a:ext uri="{0D108BD9-81ED-4DB2-BD59-A6C34878D82A}">
                    <a16:rowId xmlns:a16="http://schemas.microsoft.com/office/drawing/2014/main" val="591691837"/>
                  </a:ext>
                </a:extLst>
              </a:tr>
              <a:tr h="0">
                <a:tc vMerge="1">
                  <a:txBody>
                    <a:bodyPr/>
                    <a:lstStyle/>
                    <a:p>
                      <a:endParaRPr lang="tr-TR" sz="1050" dirty="0"/>
                    </a:p>
                  </a:txBody>
                  <a:tcPr/>
                </a:tc>
                <a:tc>
                  <a:txBody>
                    <a:bodyPr/>
                    <a:lstStyle/>
                    <a:p>
                      <a:r>
                        <a:rPr lang="tr-TR" sz="1050" dirty="0"/>
                        <a:t>MEDENİ HALİ</a:t>
                      </a:r>
                    </a:p>
                  </a:txBody>
                  <a:tcPr/>
                </a:tc>
                <a:tc>
                  <a:txBody>
                    <a:bodyPr/>
                    <a:lstStyle/>
                    <a:p>
                      <a:r>
                        <a:rPr lang="tr-TR" sz="1050" dirty="0"/>
                        <a:t>BEKAR</a:t>
                      </a:r>
                    </a:p>
                  </a:txBody>
                  <a:tcPr/>
                </a:tc>
                <a:extLst>
                  <a:ext uri="{0D108BD9-81ED-4DB2-BD59-A6C34878D82A}">
                    <a16:rowId xmlns:a16="http://schemas.microsoft.com/office/drawing/2014/main" val="1738458552"/>
                  </a:ext>
                </a:extLst>
              </a:tr>
              <a:tr h="310551">
                <a:tc vMerge="1">
                  <a:txBody>
                    <a:bodyPr/>
                    <a:lstStyle/>
                    <a:p>
                      <a:endParaRPr lang="tr-TR" sz="1050" dirty="0"/>
                    </a:p>
                  </a:txBody>
                  <a:tcPr/>
                </a:tc>
                <a:tc>
                  <a:txBody>
                    <a:bodyPr/>
                    <a:lstStyle/>
                    <a:p>
                      <a:r>
                        <a:rPr lang="tr-TR" sz="1050" dirty="0"/>
                        <a:t>AYLIK NET GELİRİ</a:t>
                      </a:r>
                    </a:p>
                  </a:txBody>
                  <a:tcPr/>
                </a:tc>
                <a:tc>
                  <a:txBody>
                    <a:bodyPr/>
                    <a:lstStyle/>
                    <a:p>
                      <a:r>
                        <a:rPr lang="tr-TR" sz="1050" dirty="0"/>
                        <a:t>GELİRİ YOK</a:t>
                      </a:r>
                    </a:p>
                  </a:txBody>
                  <a:tcPr/>
                </a:tc>
                <a:extLst>
                  <a:ext uri="{0D108BD9-81ED-4DB2-BD59-A6C34878D82A}">
                    <a16:rowId xmlns:a16="http://schemas.microsoft.com/office/drawing/2014/main" val="1566056656"/>
                  </a:ext>
                </a:extLst>
              </a:tr>
              <a:tr h="189781">
                <a:tc vMerge="1">
                  <a:txBody>
                    <a:bodyPr/>
                    <a:lstStyle/>
                    <a:p>
                      <a:endParaRPr lang="tr-TR" sz="1050" dirty="0"/>
                    </a:p>
                  </a:txBody>
                  <a:tcPr/>
                </a:tc>
                <a:tc>
                  <a:txBody>
                    <a:bodyPr/>
                    <a:lstStyle/>
                    <a:p>
                      <a:r>
                        <a:rPr lang="tr-TR" sz="1050" dirty="0"/>
                        <a:t>KUSUR ORANI</a:t>
                      </a:r>
                    </a:p>
                  </a:txBody>
                  <a:tcPr/>
                </a:tc>
                <a:tc>
                  <a:txBody>
                    <a:bodyPr/>
                    <a:lstStyle/>
                    <a:p>
                      <a:r>
                        <a:rPr lang="tr-TR" sz="1050" dirty="0"/>
                        <a:t>%75</a:t>
                      </a:r>
                    </a:p>
                  </a:txBody>
                  <a:tcPr/>
                </a:tc>
                <a:extLst>
                  <a:ext uri="{0D108BD9-81ED-4DB2-BD59-A6C34878D82A}">
                    <a16:rowId xmlns:a16="http://schemas.microsoft.com/office/drawing/2014/main" val="4216238668"/>
                  </a:ext>
                </a:extLst>
              </a:tr>
              <a:tr h="189781">
                <a:tc rowSpan="5">
                  <a:txBody>
                    <a:bodyPr/>
                    <a:lstStyle/>
                    <a:p>
                      <a:endParaRPr lang="tr-TR" sz="1050" dirty="0"/>
                    </a:p>
                    <a:p>
                      <a:r>
                        <a:rPr lang="tr-TR" sz="1050" dirty="0"/>
                        <a:t>     DAVALI BİLGİLERİ</a:t>
                      </a:r>
                    </a:p>
                  </a:txBody>
                  <a:tcPr/>
                </a:tc>
                <a:tc>
                  <a:txBody>
                    <a:bodyPr/>
                    <a:lstStyle/>
                    <a:p>
                      <a:r>
                        <a:rPr lang="tr-TR" sz="1050" dirty="0"/>
                        <a:t>DAVALI ADI SOYADI</a:t>
                      </a:r>
                    </a:p>
                  </a:txBody>
                  <a:tcPr/>
                </a:tc>
                <a:tc>
                  <a:txBody>
                    <a:bodyPr/>
                    <a:lstStyle/>
                    <a:p>
                      <a:r>
                        <a:rPr lang="tr-TR" sz="1050" dirty="0"/>
                        <a:t>XYZ SİGORTA A.Ş.</a:t>
                      </a:r>
                    </a:p>
                  </a:txBody>
                  <a:tcPr/>
                </a:tc>
                <a:extLst>
                  <a:ext uri="{0D108BD9-81ED-4DB2-BD59-A6C34878D82A}">
                    <a16:rowId xmlns:a16="http://schemas.microsoft.com/office/drawing/2014/main" val="969741471"/>
                  </a:ext>
                </a:extLst>
              </a:tr>
              <a:tr h="189781">
                <a:tc vMerge="1">
                  <a:txBody>
                    <a:bodyPr/>
                    <a:lstStyle/>
                    <a:p>
                      <a:endParaRPr lang="tr-TR" sz="1050" dirty="0"/>
                    </a:p>
                  </a:txBody>
                  <a:tcPr/>
                </a:tc>
                <a:tc>
                  <a:txBody>
                    <a:bodyPr/>
                    <a:lstStyle/>
                    <a:p>
                      <a:r>
                        <a:rPr lang="tr-TR" sz="1050" dirty="0"/>
                        <a:t>DAVALININ KUSUR ORANI</a:t>
                      </a:r>
                    </a:p>
                  </a:txBody>
                  <a:tcPr/>
                </a:tc>
                <a:tc>
                  <a:txBody>
                    <a:bodyPr/>
                    <a:lstStyle/>
                    <a:p>
                      <a:r>
                        <a:rPr lang="tr-TR" sz="1050" dirty="0"/>
                        <a:t>%25</a:t>
                      </a:r>
                    </a:p>
                  </a:txBody>
                  <a:tcPr/>
                </a:tc>
                <a:extLst>
                  <a:ext uri="{0D108BD9-81ED-4DB2-BD59-A6C34878D82A}">
                    <a16:rowId xmlns:a16="http://schemas.microsoft.com/office/drawing/2014/main" val="2344450482"/>
                  </a:ext>
                </a:extLst>
              </a:tr>
              <a:tr h="0">
                <a:tc vMerge="1">
                  <a:txBody>
                    <a:bodyPr/>
                    <a:lstStyle/>
                    <a:p>
                      <a:endParaRPr lang="tr-TR" sz="1050"/>
                    </a:p>
                  </a:txBody>
                  <a:tcPr/>
                </a:tc>
                <a:tc>
                  <a:txBody>
                    <a:bodyPr/>
                    <a:lstStyle/>
                    <a:p>
                      <a:r>
                        <a:rPr lang="tr-TR" sz="1050" dirty="0"/>
                        <a:t>ZMSS VAR MI?</a:t>
                      </a:r>
                    </a:p>
                  </a:txBody>
                  <a:tcPr/>
                </a:tc>
                <a:tc>
                  <a:txBody>
                    <a:bodyPr/>
                    <a:lstStyle/>
                    <a:p>
                      <a:r>
                        <a:rPr lang="tr-TR" sz="1050" dirty="0"/>
                        <a:t>EVET</a:t>
                      </a:r>
                    </a:p>
                  </a:txBody>
                  <a:tcPr/>
                </a:tc>
                <a:extLst>
                  <a:ext uri="{0D108BD9-81ED-4DB2-BD59-A6C34878D82A}">
                    <a16:rowId xmlns:a16="http://schemas.microsoft.com/office/drawing/2014/main" val="1372863961"/>
                  </a:ext>
                </a:extLst>
              </a:tr>
              <a:tr h="167640">
                <a:tc vMerge="1">
                  <a:txBody>
                    <a:bodyPr/>
                    <a:lstStyle/>
                    <a:p>
                      <a:endParaRPr lang="tr-TR"/>
                    </a:p>
                  </a:txBody>
                  <a:tcPr/>
                </a:tc>
                <a:tc>
                  <a:txBody>
                    <a:bodyPr/>
                    <a:lstStyle/>
                    <a:p>
                      <a:r>
                        <a:rPr lang="tr-TR" sz="1050" dirty="0"/>
                        <a:t>POLİÇE TANZİM TARİHİ</a:t>
                      </a:r>
                    </a:p>
                  </a:txBody>
                  <a:tcPr/>
                </a:tc>
                <a:tc>
                  <a:txBody>
                    <a:bodyPr/>
                    <a:lstStyle/>
                    <a:p>
                      <a:r>
                        <a:rPr lang="tr-TR" sz="1050" dirty="0"/>
                        <a:t>03.04.2020</a:t>
                      </a:r>
                    </a:p>
                  </a:txBody>
                  <a:tcPr/>
                </a:tc>
                <a:extLst>
                  <a:ext uri="{0D108BD9-81ED-4DB2-BD59-A6C34878D82A}">
                    <a16:rowId xmlns:a16="http://schemas.microsoft.com/office/drawing/2014/main" val="1802312926"/>
                  </a:ext>
                </a:extLst>
              </a:tr>
              <a:tr h="0">
                <a:tc vMerge="1">
                  <a:txBody>
                    <a:bodyPr/>
                    <a:lstStyle/>
                    <a:p>
                      <a:endParaRPr lang="tr-TR"/>
                    </a:p>
                  </a:txBody>
                  <a:tcPr/>
                </a:tc>
                <a:tc>
                  <a:txBody>
                    <a:bodyPr/>
                    <a:lstStyle/>
                    <a:p>
                      <a:r>
                        <a:rPr lang="tr-TR" sz="1050" dirty="0"/>
                        <a:t>BAŞKA DAVALI VAR MI?</a:t>
                      </a:r>
                    </a:p>
                  </a:txBody>
                  <a:tcPr/>
                </a:tc>
                <a:tc>
                  <a:txBody>
                    <a:bodyPr/>
                    <a:lstStyle/>
                    <a:p>
                      <a:r>
                        <a:rPr lang="tr-TR" sz="1050" dirty="0"/>
                        <a:t>HAYIR</a:t>
                      </a:r>
                    </a:p>
                  </a:txBody>
                  <a:tcPr/>
                </a:tc>
                <a:extLst>
                  <a:ext uri="{0D108BD9-81ED-4DB2-BD59-A6C34878D82A}">
                    <a16:rowId xmlns:a16="http://schemas.microsoft.com/office/drawing/2014/main" val="3099420864"/>
                  </a:ext>
                </a:extLst>
              </a:tr>
            </a:tbl>
          </a:graphicData>
        </a:graphic>
      </p:graphicFrame>
      <p:graphicFrame>
        <p:nvGraphicFramePr>
          <p:cNvPr id="12" name="Tablo 12">
            <a:extLst>
              <a:ext uri="{FF2B5EF4-FFF2-40B4-BE49-F238E27FC236}">
                <a16:creationId xmlns:a16="http://schemas.microsoft.com/office/drawing/2014/main" id="{0B54612D-B3F2-C11F-BEC6-510C4B089469}"/>
              </a:ext>
            </a:extLst>
          </p:cNvPr>
          <p:cNvGraphicFramePr>
            <a:graphicFrameLocks noGrp="1"/>
          </p:cNvGraphicFramePr>
          <p:nvPr>
            <p:extLst>
              <p:ext uri="{D42A27DB-BD31-4B8C-83A1-F6EECF244321}">
                <p14:modId xmlns:p14="http://schemas.microsoft.com/office/powerpoint/2010/main" val="378011443"/>
              </p:ext>
            </p:extLst>
          </p:nvPr>
        </p:nvGraphicFramePr>
        <p:xfrm>
          <a:off x="6461184" y="1561380"/>
          <a:ext cx="5566914" cy="3192780"/>
        </p:xfrm>
        <a:graphic>
          <a:graphicData uri="http://schemas.openxmlformats.org/drawingml/2006/table">
            <a:tbl>
              <a:tblPr firstRow="1" bandRow="1">
                <a:tableStyleId>{5C22544A-7EE6-4342-B048-85BDC9FD1C3A}</a:tableStyleId>
              </a:tblPr>
              <a:tblGrid>
                <a:gridCol w="1855638">
                  <a:extLst>
                    <a:ext uri="{9D8B030D-6E8A-4147-A177-3AD203B41FA5}">
                      <a16:colId xmlns:a16="http://schemas.microsoft.com/office/drawing/2014/main" val="2169397070"/>
                    </a:ext>
                  </a:extLst>
                </a:gridCol>
                <a:gridCol w="1855638">
                  <a:extLst>
                    <a:ext uri="{9D8B030D-6E8A-4147-A177-3AD203B41FA5}">
                      <a16:colId xmlns:a16="http://schemas.microsoft.com/office/drawing/2014/main" val="3368207277"/>
                    </a:ext>
                  </a:extLst>
                </a:gridCol>
                <a:gridCol w="1855638">
                  <a:extLst>
                    <a:ext uri="{9D8B030D-6E8A-4147-A177-3AD203B41FA5}">
                      <a16:colId xmlns:a16="http://schemas.microsoft.com/office/drawing/2014/main" val="3683603861"/>
                    </a:ext>
                  </a:extLst>
                </a:gridCol>
              </a:tblGrid>
              <a:tr h="207035">
                <a:tc gridSpan="3">
                  <a:txBody>
                    <a:bodyPr/>
                    <a:lstStyle/>
                    <a:p>
                      <a:endParaRPr lang="tr-TR" sz="1050" dirty="0"/>
                    </a:p>
                  </a:txBody>
                  <a:tcPr/>
                </a:tc>
                <a:tc hMerge="1">
                  <a:txBody>
                    <a:bodyPr/>
                    <a:lstStyle/>
                    <a:p>
                      <a:endParaRPr lang="tr-TR" sz="1050" dirty="0"/>
                    </a:p>
                  </a:txBody>
                  <a:tcPr/>
                </a:tc>
                <a:tc hMerge="1">
                  <a:txBody>
                    <a:bodyPr/>
                    <a:lstStyle/>
                    <a:p>
                      <a:endParaRPr lang="tr-TR" sz="1050"/>
                    </a:p>
                  </a:txBody>
                  <a:tcPr/>
                </a:tc>
                <a:extLst>
                  <a:ext uri="{0D108BD9-81ED-4DB2-BD59-A6C34878D82A}">
                    <a16:rowId xmlns:a16="http://schemas.microsoft.com/office/drawing/2014/main" val="3765869556"/>
                  </a:ext>
                </a:extLst>
              </a:tr>
              <a:tr h="323850">
                <a:tc rowSpan="4">
                  <a:txBody>
                    <a:bodyPr/>
                    <a:lstStyle/>
                    <a:p>
                      <a:endParaRPr lang="tr-TR" sz="1050" dirty="0"/>
                    </a:p>
                    <a:p>
                      <a:endParaRPr lang="tr-TR" sz="1050" dirty="0"/>
                    </a:p>
                    <a:p>
                      <a:r>
                        <a:rPr lang="tr-TR" sz="1050" dirty="0"/>
                        <a:t>MALÜLİYET BİLGİLERİ </a:t>
                      </a:r>
                    </a:p>
                  </a:txBody>
                  <a:tcPr/>
                </a:tc>
                <a:tc>
                  <a:txBody>
                    <a:bodyPr/>
                    <a:lstStyle/>
                    <a:p>
                      <a:r>
                        <a:rPr lang="tr-TR" sz="1050" dirty="0"/>
                        <a:t>TEDAVİ SÜRESİ</a:t>
                      </a:r>
                    </a:p>
                  </a:txBody>
                  <a:tcPr/>
                </a:tc>
                <a:tc>
                  <a:txBody>
                    <a:bodyPr/>
                    <a:lstStyle/>
                    <a:p>
                      <a:r>
                        <a:rPr lang="tr-TR" sz="1050" dirty="0"/>
                        <a:t>YOK</a:t>
                      </a:r>
                    </a:p>
                  </a:txBody>
                  <a:tcPr/>
                </a:tc>
                <a:extLst>
                  <a:ext uri="{0D108BD9-81ED-4DB2-BD59-A6C34878D82A}">
                    <a16:rowId xmlns:a16="http://schemas.microsoft.com/office/drawing/2014/main" val="2251035717"/>
                  </a:ext>
                </a:extLst>
              </a:tr>
              <a:tr h="323850">
                <a:tc vMerge="1">
                  <a:txBody>
                    <a:bodyPr/>
                    <a:lstStyle/>
                    <a:p>
                      <a:endParaRPr lang="tr-TR" sz="1050"/>
                    </a:p>
                  </a:txBody>
                  <a:tcPr/>
                </a:tc>
                <a:tc>
                  <a:txBody>
                    <a:bodyPr/>
                    <a:lstStyle/>
                    <a:p>
                      <a:r>
                        <a:rPr lang="tr-TR" sz="1050" dirty="0"/>
                        <a:t>SÜREKİ İŞ GÖREMEZLİK ORANI</a:t>
                      </a:r>
                    </a:p>
                  </a:txBody>
                  <a:tcPr/>
                </a:tc>
                <a:tc>
                  <a:txBody>
                    <a:bodyPr/>
                    <a:lstStyle/>
                    <a:p>
                      <a:r>
                        <a:rPr lang="tr-TR" sz="1050" dirty="0"/>
                        <a:t>%12,1</a:t>
                      </a:r>
                    </a:p>
                  </a:txBody>
                  <a:tcPr/>
                </a:tc>
                <a:extLst>
                  <a:ext uri="{0D108BD9-81ED-4DB2-BD59-A6C34878D82A}">
                    <a16:rowId xmlns:a16="http://schemas.microsoft.com/office/drawing/2014/main" val="2470273072"/>
                  </a:ext>
                </a:extLst>
              </a:tr>
              <a:tr h="323850">
                <a:tc vMerge="1">
                  <a:txBody>
                    <a:bodyPr/>
                    <a:lstStyle/>
                    <a:p>
                      <a:endParaRPr lang="tr-TR" sz="1050"/>
                    </a:p>
                  </a:txBody>
                  <a:tcPr/>
                </a:tc>
                <a:tc>
                  <a:txBody>
                    <a:bodyPr/>
                    <a:lstStyle/>
                    <a:p>
                      <a:r>
                        <a:rPr lang="tr-TR" sz="1050" dirty="0"/>
                        <a:t>BAKICI GİDERİ TALEP EDİL Dİ Mİ?</a:t>
                      </a:r>
                    </a:p>
                  </a:txBody>
                  <a:tcPr/>
                </a:tc>
                <a:tc>
                  <a:txBody>
                    <a:bodyPr/>
                    <a:lstStyle/>
                    <a:p>
                      <a:r>
                        <a:rPr lang="tr-TR" sz="1050" dirty="0"/>
                        <a:t>HAYIR</a:t>
                      </a:r>
                    </a:p>
                  </a:txBody>
                  <a:tcPr/>
                </a:tc>
                <a:extLst>
                  <a:ext uri="{0D108BD9-81ED-4DB2-BD59-A6C34878D82A}">
                    <a16:rowId xmlns:a16="http://schemas.microsoft.com/office/drawing/2014/main" val="3419893875"/>
                  </a:ext>
                </a:extLst>
              </a:tr>
              <a:tr h="323850">
                <a:tc vMerge="1">
                  <a:txBody>
                    <a:bodyPr/>
                    <a:lstStyle/>
                    <a:p>
                      <a:endParaRPr lang="tr-TR" sz="1050" dirty="0"/>
                    </a:p>
                  </a:txBody>
                  <a:tcPr/>
                </a:tc>
                <a:tc>
                  <a:txBody>
                    <a:bodyPr/>
                    <a:lstStyle/>
                    <a:p>
                      <a:r>
                        <a:rPr lang="tr-TR" sz="1050" dirty="0"/>
                        <a:t>BAKICI GİDERİ SÜRESİ</a:t>
                      </a:r>
                    </a:p>
                  </a:txBody>
                  <a:tcPr/>
                </a:tc>
                <a:tc>
                  <a:txBody>
                    <a:bodyPr/>
                    <a:lstStyle/>
                    <a:p>
                      <a:r>
                        <a:rPr lang="tr-TR" sz="1050" dirty="0"/>
                        <a:t>YOK</a:t>
                      </a:r>
                    </a:p>
                  </a:txBody>
                  <a:tcPr/>
                </a:tc>
                <a:extLst>
                  <a:ext uri="{0D108BD9-81ED-4DB2-BD59-A6C34878D82A}">
                    <a16:rowId xmlns:a16="http://schemas.microsoft.com/office/drawing/2014/main" val="3259328546"/>
                  </a:ext>
                </a:extLst>
              </a:tr>
              <a:tr h="323850">
                <a:tc rowSpan="3">
                  <a:txBody>
                    <a:bodyPr/>
                    <a:lstStyle/>
                    <a:p>
                      <a:r>
                        <a:rPr lang="tr-TR" sz="1050" dirty="0"/>
                        <a:t>ÖDEME BİLGİLERİ</a:t>
                      </a:r>
                    </a:p>
                  </a:txBody>
                  <a:tcPr/>
                </a:tc>
                <a:tc>
                  <a:txBody>
                    <a:bodyPr/>
                    <a:lstStyle/>
                    <a:p>
                      <a:r>
                        <a:rPr lang="tr-TR" sz="1050" dirty="0"/>
                        <a:t>SİGORTA ŞİRKETİ ÖDEMESİ VAR MI?</a:t>
                      </a:r>
                    </a:p>
                  </a:txBody>
                  <a:tcPr/>
                </a:tc>
                <a:tc>
                  <a:txBody>
                    <a:bodyPr/>
                    <a:lstStyle/>
                    <a:p>
                      <a:r>
                        <a:rPr lang="tr-TR" sz="1050" dirty="0"/>
                        <a:t>HAYIR</a:t>
                      </a:r>
                    </a:p>
                  </a:txBody>
                  <a:tcPr/>
                </a:tc>
                <a:extLst>
                  <a:ext uri="{0D108BD9-81ED-4DB2-BD59-A6C34878D82A}">
                    <a16:rowId xmlns:a16="http://schemas.microsoft.com/office/drawing/2014/main" val="2141700846"/>
                  </a:ext>
                </a:extLst>
              </a:tr>
              <a:tr h="323850">
                <a:tc vMerge="1">
                  <a:txBody>
                    <a:bodyPr/>
                    <a:lstStyle/>
                    <a:p>
                      <a:endParaRPr lang="tr-TR" sz="1050"/>
                    </a:p>
                  </a:txBody>
                  <a:tcPr/>
                </a:tc>
                <a:tc>
                  <a:txBody>
                    <a:bodyPr/>
                    <a:lstStyle/>
                    <a:p>
                      <a:r>
                        <a:rPr lang="tr-TR" sz="1050" dirty="0"/>
                        <a:t>SGK ÖDEMESİ VAR MI?</a:t>
                      </a:r>
                    </a:p>
                  </a:txBody>
                  <a:tcPr/>
                </a:tc>
                <a:tc>
                  <a:txBody>
                    <a:bodyPr/>
                    <a:lstStyle/>
                    <a:p>
                      <a:r>
                        <a:rPr lang="tr-TR" sz="1050" dirty="0"/>
                        <a:t>HAYIR</a:t>
                      </a:r>
                    </a:p>
                  </a:txBody>
                  <a:tcPr/>
                </a:tc>
                <a:extLst>
                  <a:ext uri="{0D108BD9-81ED-4DB2-BD59-A6C34878D82A}">
                    <a16:rowId xmlns:a16="http://schemas.microsoft.com/office/drawing/2014/main" val="3917340008"/>
                  </a:ext>
                </a:extLst>
              </a:tr>
              <a:tr h="0">
                <a:tc vMerge="1">
                  <a:txBody>
                    <a:bodyPr/>
                    <a:lstStyle/>
                    <a:p>
                      <a:endParaRPr lang="tr-TR" sz="1050" dirty="0"/>
                    </a:p>
                  </a:txBody>
                  <a:tcPr/>
                </a:tc>
                <a:tc>
                  <a:txBody>
                    <a:bodyPr/>
                    <a:lstStyle/>
                    <a:p>
                      <a:r>
                        <a:rPr lang="tr-TR" sz="1050" dirty="0"/>
                        <a:t>GÜVENCE HESABI ÖDEMESİ VAR MI?</a:t>
                      </a:r>
                    </a:p>
                  </a:txBody>
                  <a:tcPr/>
                </a:tc>
                <a:tc>
                  <a:txBody>
                    <a:bodyPr/>
                    <a:lstStyle/>
                    <a:p>
                      <a:r>
                        <a:rPr lang="tr-TR" sz="1050" dirty="0"/>
                        <a:t>HAYIR</a:t>
                      </a:r>
                    </a:p>
                    <a:p>
                      <a:endParaRPr lang="tr-TR" sz="1050" dirty="0"/>
                    </a:p>
                  </a:txBody>
                  <a:tcPr/>
                </a:tc>
                <a:extLst>
                  <a:ext uri="{0D108BD9-81ED-4DB2-BD59-A6C34878D82A}">
                    <a16:rowId xmlns:a16="http://schemas.microsoft.com/office/drawing/2014/main" val="1457053057"/>
                  </a:ext>
                </a:extLst>
              </a:tr>
              <a:tr h="323850">
                <a:tc>
                  <a:txBody>
                    <a:bodyPr/>
                    <a:lstStyle/>
                    <a:p>
                      <a:r>
                        <a:rPr lang="tr-TR" sz="1050" dirty="0"/>
                        <a:t>EK BİLGİ</a:t>
                      </a:r>
                    </a:p>
                  </a:txBody>
                  <a:tcPr/>
                </a:tc>
                <a:tc gridSpan="2">
                  <a:txBody>
                    <a:bodyPr/>
                    <a:lstStyle/>
                    <a:p>
                      <a:r>
                        <a:rPr lang="tr-TR" sz="1050" dirty="0"/>
                        <a:t>YOK</a:t>
                      </a:r>
                    </a:p>
                  </a:txBody>
                  <a:tcPr/>
                </a:tc>
                <a:tc hMerge="1">
                  <a:txBody>
                    <a:bodyPr/>
                    <a:lstStyle/>
                    <a:p>
                      <a:endParaRPr lang="tr-TR" sz="1050" dirty="0"/>
                    </a:p>
                  </a:txBody>
                  <a:tcPr/>
                </a:tc>
                <a:extLst>
                  <a:ext uri="{0D108BD9-81ED-4DB2-BD59-A6C34878D82A}">
                    <a16:rowId xmlns:a16="http://schemas.microsoft.com/office/drawing/2014/main" val="2211713996"/>
                  </a:ext>
                </a:extLst>
              </a:tr>
            </a:tbl>
          </a:graphicData>
        </a:graphic>
      </p:graphicFrame>
      <p:sp>
        <p:nvSpPr>
          <p:cNvPr id="2" name="Metin kutusu 1">
            <a:extLst>
              <a:ext uri="{FF2B5EF4-FFF2-40B4-BE49-F238E27FC236}">
                <a16:creationId xmlns:a16="http://schemas.microsoft.com/office/drawing/2014/main" id="{79838932-968F-05BE-0715-508E1E356282}"/>
              </a:ext>
            </a:extLst>
          </p:cNvPr>
          <p:cNvSpPr txBox="1"/>
          <p:nvPr/>
        </p:nvSpPr>
        <p:spPr>
          <a:xfrm>
            <a:off x="198408" y="293298"/>
            <a:ext cx="10265434" cy="369332"/>
          </a:xfrm>
          <a:prstGeom prst="rect">
            <a:avLst/>
          </a:prstGeom>
          <a:noFill/>
        </p:spPr>
        <p:txBody>
          <a:bodyPr wrap="square" rtlCol="0">
            <a:spAutoFit/>
          </a:bodyPr>
          <a:lstStyle/>
          <a:p>
            <a:r>
              <a:rPr lang="tr-TR" dirty="0"/>
              <a:t>Örnek Dava Dosyası -1</a:t>
            </a:r>
          </a:p>
        </p:txBody>
      </p:sp>
    </p:spTree>
    <p:extLst>
      <p:ext uri="{BB962C8B-B14F-4D97-AF65-F5344CB8AC3E}">
        <p14:creationId xmlns:p14="http://schemas.microsoft.com/office/powerpoint/2010/main" val="1124178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5C4D25B-9767-1C92-616E-90BDEFC47036}"/>
              </a:ext>
            </a:extLst>
          </p:cNvPr>
          <p:cNvSpPr txBox="1"/>
          <p:nvPr/>
        </p:nvSpPr>
        <p:spPr>
          <a:xfrm>
            <a:off x="963283" y="1721794"/>
            <a:ext cx="10437962" cy="3662541"/>
          </a:xfrm>
          <a:prstGeom prst="rect">
            <a:avLst/>
          </a:prstGeom>
          <a:noFill/>
        </p:spPr>
        <p:txBody>
          <a:bodyPr wrap="square" rtlCol="0">
            <a:spAutoFit/>
          </a:bodyPr>
          <a:lstStyle/>
          <a:p>
            <a:r>
              <a:rPr lang="tr-TR" dirty="0"/>
              <a:t>Bu dava dosyasında;</a:t>
            </a:r>
          </a:p>
          <a:p>
            <a:endParaRPr lang="tr-TR" dirty="0"/>
          </a:p>
          <a:p>
            <a:r>
              <a:rPr lang="tr-TR" sz="1400" dirty="0"/>
              <a:t>-Trafik kazasından kaynaklanan sürekli iş göremezlik tazminatının hesaplanması,</a:t>
            </a:r>
          </a:p>
          <a:p>
            <a:endParaRPr lang="tr-TR" sz="1400" dirty="0"/>
          </a:p>
          <a:p>
            <a:r>
              <a:rPr lang="tr-TR" sz="1400" dirty="0"/>
              <a:t>-Malul kalan kişinin 18 yaşından küçük bir çocuk olması durumunda tazminat hesabının yapılması,</a:t>
            </a:r>
          </a:p>
          <a:p>
            <a:endParaRPr lang="tr-TR" sz="1400" dirty="0"/>
          </a:p>
          <a:p>
            <a:r>
              <a:rPr lang="tr-TR" sz="1400" dirty="0"/>
              <a:t>-Malul kalan kişinin gelirinin net asgari ücret üzerinden hesaplanmas1,aktif dönemde net asgari ücret üzerine eklenecek AGI tutarlarının, gelecekteki medeni hal, ilerideki esin çalışma durumu ve muhtemel çocuk sayısı göz önünde bulundurularak düzenlenmesi,</a:t>
            </a:r>
          </a:p>
          <a:p>
            <a:endParaRPr lang="tr-TR" sz="1400" dirty="0"/>
          </a:p>
          <a:p>
            <a:r>
              <a:rPr lang="tr-TR" sz="1400" dirty="0"/>
              <a:t>-Malul kalan kişinin muhtemel ilk evlenme yaşının, TÜİK Evlenme ve Boşanma İstatistikleri göz önünde bulundurularak hesaplamaya dahil edilmesi,</a:t>
            </a:r>
          </a:p>
          <a:p>
            <a:endParaRPr lang="tr-TR" sz="1400" dirty="0"/>
          </a:p>
          <a:p>
            <a:r>
              <a:rPr lang="tr-TR" sz="1400" dirty="0"/>
              <a:t>-Malul kalan kişinin erkek olması sebebiyle askerlik döneminin dikkate alınması,</a:t>
            </a:r>
          </a:p>
          <a:p>
            <a:endParaRPr lang="tr-TR" sz="1400" dirty="0"/>
          </a:p>
          <a:p>
            <a:r>
              <a:rPr lang="tr-TR" sz="1400" dirty="0"/>
              <a:t>-Kusur indiriminin tazminat hesabına yansıtılması anlatılmıştır.</a:t>
            </a:r>
          </a:p>
        </p:txBody>
      </p:sp>
    </p:spTree>
    <p:extLst>
      <p:ext uri="{BB962C8B-B14F-4D97-AF65-F5344CB8AC3E}">
        <p14:creationId xmlns:p14="http://schemas.microsoft.com/office/powerpoint/2010/main" val="44481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8F0ABFB5-78FD-7B7D-2B21-9A6AE29F26A1}"/>
              </a:ext>
            </a:extLst>
          </p:cNvPr>
          <p:cNvSpPr txBox="1"/>
          <p:nvPr/>
        </p:nvSpPr>
        <p:spPr>
          <a:xfrm>
            <a:off x="474453" y="335845"/>
            <a:ext cx="10584612" cy="6186309"/>
          </a:xfrm>
          <a:prstGeom prst="rect">
            <a:avLst/>
          </a:prstGeom>
          <a:noFill/>
        </p:spPr>
        <p:txBody>
          <a:bodyPr wrap="square" rtlCol="0">
            <a:spAutoFit/>
          </a:bodyPr>
          <a:lstStyle/>
          <a:p>
            <a:r>
              <a:rPr lang="tr-TR" dirty="0"/>
              <a:t>Malul Kalan Kişinin Gelir Durumunun İncelenmesi:</a:t>
            </a:r>
          </a:p>
          <a:p>
            <a:endParaRPr lang="tr-TR" sz="1400" dirty="0"/>
          </a:p>
          <a:p>
            <a:r>
              <a:rPr lang="tr-TR" sz="1400" dirty="0"/>
              <a:t>	Kaza tarihi itibarıyla henüz 9 yasında olan Kerem Sezgin'in herhangi bir geliri bulunmadığından, iş göremezlik tazminatı hesabında net asgari ücretler esas alınmıştır. Dava dosyasında , malul kalan çocuğun gelecekte nasıl bir eğitim alacağı ve hangi gelire sahip olacağı konusunda tahminde bulunmayı sağlayacak herhangi bir bilgi veya belge bulunmamaktadır. Bu nedenle, yapılan tazminat hesabında , çocuğun gelirine ve yükseköğrenim görüp göremeyeceğine ilişkin bir varsayım yapılamadığından Kerem Sezgin’in aylık gelirinin asgari ücret olacağı ve 18 yaşında aktif çalışma hayatına başlayacağı düşünülmektedir.</a:t>
            </a:r>
          </a:p>
          <a:p>
            <a:endParaRPr lang="tr-TR" sz="1400" dirty="0"/>
          </a:p>
          <a:p>
            <a:r>
              <a:rPr lang="tr-TR" sz="1400" dirty="0"/>
              <a:t>	Kerem Sezgin için is göremezlik tazminat hesaplamasında kullanılacak gelirin belirlenmesinde aşağıdaki hususlar dikkate alınmıştır:</a:t>
            </a:r>
          </a:p>
          <a:p>
            <a:endParaRPr lang="tr-TR" sz="1400" dirty="0"/>
          </a:p>
          <a:p>
            <a:r>
              <a:rPr lang="tr-TR" sz="1400" dirty="0"/>
              <a:t>-İş göremezlik tazminan,18 yas öncesi dönem, askerlik dönemi, aktif ve pasif dönem olmak üzere dört bölümde incelenmiştir .</a:t>
            </a:r>
          </a:p>
          <a:p>
            <a:endParaRPr lang="tr-TR" sz="1400" dirty="0"/>
          </a:p>
          <a:p>
            <a:r>
              <a:rPr lang="tr-TR" sz="1400" dirty="0"/>
              <a:t>-Kaza tarihi itibarıyla henüz 9 yaşında olan ve çalışmayan Kerem Sezgin'in 18yas öncesi dönemde olduğu belirlenmiştir. Bu dönemdeki is göremezlik tazminatı , AGİ 'siz net asgari ücret üzerinden hesaplanmıştır . Kerem Sezgin'in aktif döneminin, aktif çalışma yaşı olan 18 yaş itibarıyla başlayacağı varsayılmıştır. Aktif dönem aylık gelirinin belirlenmesinde, gelecekteki medeni hali , ilerideki esinin çalışma durumu ve muhtemel çocuk sayısı da göz önünde bulundurularak ilgili AGİ tutarları dikkate alınmıştır.</a:t>
            </a:r>
          </a:p>
          <a:p>
            <a:endParaRPr lang="tr-TR" sz="1400" dirty="0"/>
          </a:p>
          <a:p>
            <a:r>
              <a:rPr lang="tr-TR" sz="1400" dirty="0"/>
              <a:t>-Kerem Sezgin'in, TÜİK'in 2019 Evlenme ve Boşanma istatistiklerine65 göre , erkekler için ortalama ilk evlenme yaşı olan 28 yaşında evleneceği ve iki çocuk sahibi olacağı varsayılmıştır. Hesaplamada Kerem Sezgin'in evlendikten 2 yıl sonra (30yaşındayken) ilk çocuğunun, takip eden iki yıl sonunda da (32 yaşındayken) ikinci çocuğun dünyaya geleceği ve bu çocukların 18 yaşında aktif çalışma hayatına başlayacakları düşünülerek, 18 yaşında destek kapsamından çıkacakları varsayılmıştır.</a:t>
            </a:r>
          </a:p>
          <a:p>
            <a:endParaRPr lang="tr-TR" sz="1400" dirty="0"/>
          </a:p>
          <a:p>
            <a:r>
              <a:rPr lang="tr-TR" sz="1400" dirty="0"/>
              <a:t>-Kerem Sezgin'in ilerideki eşinin çalışacağı varsayılmıştır.</a:t>
            </a:r>
          </a:p>
        </p:txBody>
      </p:sp>
    </p:spTree>
    <p:extLst>
      <p:ext uri="{BB962C8B-B14F-4D97-AF65-F5344CB8AC3E}">
        <p14:creationId xmlns:p14="http://schemas.microsoft.com/office/powerpoint/2010/main" val="3905570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3D88476A-46FF-CCC8-1F4B-DD2FB08DCCDD}"/>
              </a:ext>
            </a:extLst>
          </p:cNvPr>
          <p:cNvSpPr txBox="1"/>
          <p:nvPr/>
        </p:nvSpPr>
        <p:spPr>
          <a:xfrm>
            <a:off x="741871" y="1874728"/>
            <a:ext cx="10619117" cy="3108543"/>
          </a:xfrm>
          <a:prstGeom prst="rect">
            <a:avLst/>
          </a:prstGeom>
          <a:noFill/>
        </p:spPr>
        <p:txBody>
          <a:bodyPr wrap="square" rtlCol="0">
            <a:spAutoFit/>
          </a:bodyPr>
          <a:lstStyle/>
          <a:p>
            <a:r>
              <a:rPr lang="tr-TR" sz="1400" dirty="0"/>
              <a:t>-Aktif dönem aylık net gelir, yürürlükteki AGİ’ siz net asgari ücret üzerine 18-28yaşlari arasında bekar(21-22 yaşları arasındaki askerlik dönemi haricinde); 28-30yaşları arasında evli, eşi çalışan, çocuksuz;30-32 yaşları arasında evli, esi çalışan, bir çocuklu;32-48 yaşları arasında evli, eşi çalışan, iki çocuklu;48-50 yaşlar arasında birinci muhtemel çocuk 18 yaşına basıp AGİ hesabından çıkmış olacağından evli, eşi çalışan, bir çocuklu ve 0-60/65 (pasif dönem başlangıç yaşı Progresif Rant Yöntemi için 60, </a:t>
            </a:r>
            <a:r>
              <a:rPr lang="tr-TR" sz="1400" dirty="0" err="1"/>
              <a:t>Aktüeryal</a:t>
            </a:r>
            <a:r>
              <a:rPr lang="tr-TR" sz="1400" dirty="0"/>
              <a:t> Yöntemler için 65 alınmıştır) yaş aralığında ikinci muhtemel çocuk da AGİ hesabından çıkmış olacağından evli, eşi çalışan, çocuksuz durumuna uygun AGİ tutarları eklenerek belirlenmiştir. </a:t>
            </a:r>
          </a:p>
          <a:p>
            <a:endParaRPr lang="tr-TR" sz="1400" dirty="0"/>
          </a:p>
          <a:p>
            <a:r>
              <a:rPr lang="tr-TR" sz="1400" dirty="0"/>
              <a:t>-Hazine ve Maliye Bakanlığı tarafından yayımlanan ve 01.04.2020 tarihinde yürürlüğe giren Karayolları Motorlu Araçlar Zorunlu Mali Sorumluluk Sigortası Genel Şartlarında Değişiklik Yapılmasına Dair Genel Sartlar ’ da pasif dönem başlangıç yaşının 01.01.1990 tarihi öncesi doğumlular için 60; 01.01.1990 tarihi ve sonrası doğumlular için 65 olarak alınması gerektiği ifadesi yer almaktadır. Bu nedenle , </a:t>
            </a:r>
            <a:r>
              <a:rPr lang="tr-TR" sz="1400" dirty="0" err="1"/>
              <a:t>Aktüeryal</a:t>
            </a:r>
            <a:r>
              <a:rPr lang="tr-TR" sz="1400" dirty="0"/>
              <a:t> Yöntemler kullanılarak yapılan hesaplamalarda 11.05.2011 doğumlu Kerem Sezgin için pasif dönem başlangıç yaşı 65 olarak alınmıştır.</a:t>
            </a:r>
          </a:p>
          <a:p>
            <a:endParaRPr lang="tr-TR" sz="1400" dirty="0"/>
          </a:p>
          <a:p>
            <a:r>
              <a:rPr lang="tr-TR" sz="1400" dirty="0"/>
              <a:t>-Pasif dönem aylık net gelir, hesap tarihinde yürürlükteki AGİ’ siz net asgari ücret olan 2.103,97 TL'dir.</a:t>
            </a:r>
          </a:p>
        </p:txBody>
      </p:sp>
    </p:spTree>
    <p:extLst>
      <p:ext uri="{BB962C8B-B14F-4D97-AF65-F5344CB8AC3E}">
        <p14:creationId xmlns:p14="http://schemas.microsoft.com/office/powerpoint/2010/main" val="1643161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A7C79FC-F54F-B422-9372-3E6F0C996320}"/>
              </a:ext>
            </a:extLst>
          </p:cNvPr>
          <p:cNvSpPr txBox="1"/>
          <p:nvPr/>
        </p:nvSpPr>
        <p:spPr>
          <a:xfrm>
            <a:off x="948906" y="759125"/>
            <a:ext cx="10446588" cy="3108543"/>
          </a:xfrm>
          <a:prstGeom prst="rect">
            <a:avLst/>
          </a:prstGeom>
          <a:noFill/>
        </p:spPr>
        <p:txBody>
          <a:bodyPr wrap="square" rtlCol="0">
            <a:spAutoFit/>
          </a:bodyPr>
          <a:lstStyle/>
          <a:p>
            <a:r>
              <a:rPr lang="tr-TR" u="sng" dirty="0"/>
              <a:t>Beden Gücü Kaybı Oranının İncelenmesi:</a:t>
            </a:r>
          </a:p>
          <a:p>
            <a:endParaRPr lang="tr-TR" dirty="0"/>
          </a:p>
          <a:p>
            <a:r>
              <a:rPr lang="tr-TR" sz="1600" dirty="0"/>
              <a:t>AAA Üniversitesi Tip Fakültesi Adli Tip Anabilim Dali'nin...tarih...sayılı raporunda; Kerem Sezgin'in 10.04.2020 tarihli trafik kazasından kaynaklanan sürekli iş göremezlik oranının %12,1 olduğu belirtilmiştir. </a:t>
            </a:r>
          </a:p>
          <a:p>
            <a:endParaRPr lang="tr-TR" sz="1600" dirty="0"/>
          </a:p>
          <a:p>
            <a:r>
              <a:rPr lang="tr-TR" sz="1600" dirty="0"/>
              <a:t>Bu dava dosyasında tazminata konu ZMSS poliçe tanzim tarihi 03.04.2020'dir.Police tanzim tarihi itibarıyla geçerli olan ve 2020 yılında yürürlüğe giren Karayolları Motorlu Araçlar Zorunlu Mali Sorumluluk Sigortası Genel Sartlarında Değişiklik Yapılmasına Dair Genel Şartlar ‘a göre , tazminat hesabında </a:t>
            </a:r>
            <a:r>
              <a:rPr lang="tr-TR" sz="1600" dirty="0" err="1"/>
              <a:t>Aktüeryal</a:t>
            </a:r>
            <a:r>
              <a:rPr lang="tr-TR" sz="1600" dirty="0"/>
              <a:t> Yöntem kullanılması uygundur . Ancak farklı yöntem ve yaklaşımların tazminat hesaplamalarında yarattığı değişikliklerin gösterilebilmesi için bu dava dosyası, hali hazırda kullanılmakta olan Progresif Rant Yöntemi , </a:t>
            </a:r>
            <a:r>
              <a:rPr lang="tr-TR" sz="1600" dirty="0" err="1"/>
              <a:t>Aktüeryal</a:t>
            </a:r>
            <a:r>
              <a:rPr lang="tr-TR" sz="1600" dirty="0"/>
              <a:t> Yöntem-Bakiye Ömür ve Bilinen Gelir Yaklaşımı ve </a:t>
            </a:r>
            <a:r>
              <a:rPr lang="tr-TR" sz="1600" dirty="0" err="1"/>
              <a:t>Aktüeryal</a:t>
            </a:r>
            <a:r>
              <a:rPr lang="tr-TR" sz="1600" dirty="0"/>
              <a:t> Yöntem-Tam Hayat ve Güncel Gelir Yaklaşımı (Bölüm 3.3.3) çerçevesinde incelenmiştir.</a:t>
            </a:r>
          </a:p>
        </p:txBody>
      </p:sp>
    </p:spTree>
    <p:extLst>
      <p:ext uri="{BB962C8B-B14F-4D97-AF65-F5344CB8AC3E}">
        <p14:creationId xmlns:p14="http://schemas.microsoft.com/office/powerpoint/2010/main" val="380939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CD9A9CE-7FBA-440C-BE1B-3CF6D91FA4EF}"/>
              </a:ext>
            </a:extLst>
          </p:cNvPr>
          <p:cNvSpPr txBox="1"/>
          <p:nvPr/>
        </p:nvSpPr>
        <p:spPr>
          <a:xfrm>
            <a:off x="866274" y="501660"/>
            <a:ext cx="10443410" cy="5854680"/>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Hukuki Açıdan İş Göremezlik Tazminatı</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Kişinin vücut veya ruh bütünlüğünde maddi veya manevi eksilmeler, beden tamlığı ihlalinden doğan zararları ortaya çıkarmaktadır. </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Sorumluluk riski çerçevesinde değerlendirilen bedensel zararlar, 04.02.2011 tarihinde Resmi </a:t>
            </a: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Gazete’de</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yayımlanan 6098 sayılı Türk Borçlar Kanunu’nun “Haksız Fiillerden Doğan Borç İlişkileri” başlığı altında tanımlanmıştır. Kanun’un 49. Maddesinde kusurlu ve hukuka aykırı bir şekilde başkasına zarar verenlerin bu zararı gidermekle yükümlü olduğu belirtilmiştir. Kanun ayrıca bedensel zararı; tedavi giderleri, kazanç kaybı, çalışma gücünün azalmasından ya da yitirilmesinden doğan kayıplar ve ekonomik geleceği sarsılmasından doğan kayıplar olarak tanımlamıştır. Kanun55. Maddesinde ise hem destekten yoksun kalma zararlarının hem de bedensel zararların, Kanun hükümlerine ve sorunluluk hukuku ilkelerine göre hesaplanması gerektiğini belirtmektedir. </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İş hukukunda ve sosyal güvenlik yasalarında “iş göremezlik” olarak ifade edilen kavram; uygulamada, adli tıp raporlarında ve Yargı kararlarında “beden gücü kaybı”, “çalışma gücü kaybı”, “meslekte kazanma gücü kaybı” ya da “özürlülük/engellilik oranı” olarak da adlandırılmaktadır.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Geçici iş göremezlik ve geçici bakıcı ihtiyacı durumu tedavi ve iyileşme süresi göz önünde bulundurulduğunda %100 malul olarak kabul edilen süredeki çalışma veya beden gücü kaybını ifade eden durumdur.</a:t>
            </a:r>
          </a:p>
          <a:p>
            <a:endParaRPr lang="tr-TR" dirty="0"/>
          </a:p>
        </p:txBody>
      </p:sp>
    </p:spTree>
    <p:extLst>
      <p:ext uri="{BB962C8B-B14F-4D97-AF65-F5344CB8AC3E}">
        <p14:creationId xmlns:p14="http://schemas.microsoft.com/office/powerpoint/2010/main" val="3651690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7E98892-B06A-026D-3A50-D63286FFF1E2}"/>
              </a:ext>
            </a:extLst>
          </p:cNvPr>
          <p:cNvSpPr txBox="1"/>
          <p:nvPr/>
        </p:nvSpPr>
        <p:spPr>
          <a:xfrm>
            <a:off x="537713" y="118430"/>
            <a:ext cx="10783019" cy="6463308"/>
          </a:xfrm>
          <a:prstGeom prst="rect">
            <a:avLst/>
          </a:prstGeom>
          <a:noFill/>
        </p:spPr>
        <p:txBody>
          <a:bodyPr wrap="square" rtlCol="0">
            <a:spAutoFit/>
          </a:bodyPr>
          <a:lstStyle/>
          <a:p>
            <a:r>
              <a:rPr lang="tr-TR" dirty="0"/>
              <a:t>PROGRESİF RANT YÖNTEMİ</a:t>
            </a:r>
          </a:p>
          <a:p>
            <a:endParaRPr lang="tr-TR" dirty="0"/>
          </a:p>
          <a:p>
            <a:r>
              <a:rPr lang="tr-TR" sz="1400" dirty="0"/>
              <a:t>A . Tazminat Süresinin Belirlenmesi</a:t>
            </a:r>
          </a:p>
          <a:p>
            <a:endParaRPr lang="tr-TR" sz="1400" dirty="0"/>
          </a:p>
          <a:p>
            <a:r>
              <a:rPr lang="tr-TR" sz="1400" dirty="0"/>
              <a:t>Kerem Sezgin'in 10.04.2020 kaza ve 11.07.2020 hesap tarihleri itibarıyla yaşı ve PMF1931 Hayat Tablosu’ </a:t>
            </a:r>
            <a:r>
              <a:rPr lang="tr-TR" sz="1400" dirty="0" err="1"/>
              <a:t>na</a:t>
            </a:r>
            <a:r>
              <a:rPr lang="tr-TR" sz="1400" dirty="0"/>
              <a:t> göre beklenen yaşam süresi aşağıdaki tabloda gösterilmektedir. </a:t>
            </a:r>
          </a:p>
          <a:p>
            <a:endParaRPr lang="tr-TR" sz="1400" dirty="0"/>
          </a:p>
          <a:p>
            <a:r>
              <a:rPr lang="tr-TR" sz="1400" dirty="0"/>
              <a:t>	Malul kalan kişinin kaza ve hesap tarihi itibarıyla yaşı ve beklenen yaşam süresi (Progresif Rant Yöntemi )</a:t>
            </a:r>
          </a:p>
          <a:p>
            <a:r>
              <a:rPr lang="tr-TR" sz="1400" dirty="0"/>
              <a:t> </a:t>
            </a:r>
          </a:p>
          <a:p>
            <a:endParaRPr lang="tr-TR" sz="1400" dirty="0"/>
          </a:p>
          <a:p>
            <a:endParaRPr lang="tr-TR" sz="1400" dirty="0"/>
          </a:p>
          <a:p>
            <a:endParaRPr lang="tr-TR" sz="1400" dirty="0"/>
          </a:p>
          <a:p>
            <a:endParaRPr lang="tr-TR" sz="1400" dirty="0"/>
          </a:p>
          <a:p>
            <a:r>
              <a:rPr lang="tr-TR" sz="1400" dirty="0"/>
              <a:t>Tabloya göre;</a:t>
            </a:r>
          </a:p>
          <a:p>
            <a:r>
              <a:rPr lang="tr-TR" sz="1400" dirty="0"/>
              <a:t>-Hesap tarihi itibarıyla halen hayatta olan Kerem Sezgin'in, hesap tarihindeki yaşı esas alınarak PMF 1931 Hayat Tablosu’ </a:t>
            </a:r>
            <a:r>
              <a:rPr lang="tr-TR" sz="1400" dirty="0" err="1"/>
              <a:t>na</a:t>
            </a:r>
            <a:r>
              <a:rPr lang="tr-TR" sz="1400" dirty="0"/>
              <a:t> göre beklenen yaşam süresi belirlenmiştir . </a:t>
            </a:r>
          </a:p>
          <a:p>
            <a:endParaRPr lang="tr-TR" sz="1400" dirty="0"/>
          </a:p>
          <a:p>
            <a:r>
              <a:rPr lang="tr-TR" sz="1400" dirty="0"/>
              <a:t>-Hesap tarihinde 9 yaşında olan Kerem Sezgin'in PMF 1931 Hayat Tablosu ’ </a:t>
            </a:r>
            <a:r>
              <a:rPr lang="tr-TR" sz="1400" dirty="0" err="1"/>
              <a:t>na</a:t>
            </a:r>
            <a:r>
              <a:rPr lang="tr-TR" sz="1400" dirty="0"/>
              <a:t> göre beklenen yasam süresi 55 yıldır.</a:t>
            </a:r>
          </a:p>
          <a:p>
            <a:endParaRPr lang="tr-TR" sz="1400" dirty="0"/>
          </a:p>
          <a:p>
            <a:r>
              <a:rPr lang="tr-TR" sz="1400" dirty="0"/>
              <a:t>Malul kalan kişinin tazminat hesabını etkileyen tüm durumların gösterildiği, malulün yaşı dikkate alınarak çizilen yaşam çizelgesi aşağıdaki şekilde verilmiştir.</a:t>
            </a:r>
          </a:p>
          <a:p>
            <a:endParaRPr lang="tr-TR" sz="1400" dirty="0"/>
          </a:p>
          <a:p>
            <a:endParaRPr lang="tr-TR" sz="1400" dirty="0"/>
          </a:p>
          <a:p>
            <a:endParaRPr lang="tr-TR" sz="1400" dirty="0"/>
          </a:p>
          <a:p>
            <a:endParaRPr lang="tr-TR" sz="1400" dirty="0"/>
          </a:p>
          <a:p>
            <a:endParaRPr lang="tr-TR" sz="1400" dirty="0"/>
          </a:p>
          <a:p>
            <a:endParaRPr lang="tr-TR" sz="1400" dirty="0"/>
          </a:p>
          <a:p>
            <a:endParaRPr lang="tr-TR" sz="1400" dirty="0"/>
          </a:p>
          <a:p>
            <a:r>
              <a:rPr lang="tr-TR" sz="1400" dirty="0"/>
              <a:t>	Malul kalan kişinin yaşam süresi ve tazminata esas dönem ayrımlarını gösteren çizelgesi(progresif Rant Yöntemi)</a:t>
            </a:r>
          </a:p>
        </p:txBody>
      </p:sp>
      <p:pic>
        <p:nvPicPr>
          <p:cNvPr id="6" name="Resim 5" descr="metin, yazı tipi, sayı, numara içeren bir resim&#10;&#10;Açıklama otomatik olarak oluşturuldu">
            <a:extLst>
              <a:ext uri="{FF2B5EF4-FFF2-40B4-BE49-F238E27FC236}">
                <a16:creationId xmlns:a16="http://schemas.microsoft.com/office/drawing/2014/main" id="{F6BBF61A-63E9-D2EE-D7ED-2393BFB27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713" y="2063367"/>
            <a:ext cx="9725891" cy="979055"/>
          </a:xfrm>
          <a:prstGeom prst="rect">
            <a:avLst/>
          </a:prstGeom>
        </p:spPr>
      </p:pic>
      <p:pic>
        <p:nvPicPr>
          <p:cNvPr id="8" name="Resim 7" descr="metin, basılı müzik, makbuz içeren bir resim&#10;&#10;Açıklama otomatik olarak oluşturuldu">
            <a:extLst>
              <a:ext uri="{FF2B5EF4-FFF2-40B4-BE49-F238E27FC236}">
                <a16:creationId xmlns:a16="http://schemas.microsoft.com/office/drawing/2014/main" id="{5EA8844E-F4FC-DC75-7FF5-6907BC34E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860" y="4886627"/>
            <a:ext cx="7250547" cy="1307911"/>
          </a:xfrm>
          <a:prstGeom prst="rect">
            <a:avLst/>
          </a:prstGeom>
        </p:spPr>
      </p:pic>
    </p:spTree>
    <p:extLst>
      <p:ext uri="{BB962C8B-B14F-4D97-AF65-F5344CB8AC3E}">
        <p14:creationId xmlns:p14="http://schemas.microsoft.com/office/powerpoint/2010/main" val="3795201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DB13EE8E-0AA5-7BA3-1312-2558735020F1}"/>
              </a:ext>
            </a:extLst>
          </p:cNvPr>
          <p:cNvSpPr txBox="1"/>
          <p:nvPr/>
        </p:nvSpPr>
        <p:spPr>
          <a:xfrm>
            <a:off x="465828" y="276045"/>
            <a:ext cx="11076317" cy="6124754"/>
          </a:xfrm>
          <a:prstGeom prst="rect">
            <a:avLst/>
          </a:prstGeom>
          <a:noFill/>
        </p:spPr>
        <p:txBody>
          <a:bodyPr wrap="square" rtlCol="0">
            <a:spAutoFit/>
          </a:bodyPr>
          <a:lstStyle/>
          <a:p>
            <a:r>
              <a:rPr lang="tr-TR" sz="1400" dirty="0"/>
              <a:t>Çizelgeye Göre:</a:t>
            </a:r>
          </a:p>
          <a:p>
            <a:endParaRPr lang="tr-TR" sz="1400" dirty="0"/>
          </a:p>
          <a:p>
            <a:r>
              <a:rPr lang="tr-TR" sz="1400" dirty="0"/>
              <a:t>-Hesap tarihinde 9 yaşında olan Kerem Sezgin'in PMF 1931 Hayat </a:t>
            </a:r>
            <a:r>
              <a:rPr lang="tr-TR" sz="1400" dirty="0" err="1"/>
              <a:t>Tablosu'na</a:t>
            </a:r>
            <a:r>
              <a:rPr lang="tr-TR" sz="1400" dirty="0"/>
              <a:t> göre hesap tarihi itibarıyla beklenen yaşam süresinin 55 yıl olması nedeniyle, tazminat hesabının 64 (9+55) yaşında sona ereceği,</a:t>
            </a:r>
          </a:p>
          <a:p>
            <a:endParaRPr lang="tr-TR" sz="1400" dirty="0"/>
          </a:p>
          <a:p>
            <a:r>
              <a:rPr lang="tr-TR" sz="1400" dirty="0"/>
              <a:t>-10.04.2020 kaza tarihi ile 11.07.2020 hesap tarihi arasındaki işlemiş dönem süresinin 0,252055 yıl (10.04.2020 ile 11.07.2020 arası 92 gün olduğundan, 92/365 0, 252055 yıl) olduğu,</a:t>
            </a:r>
          </a:p>
          <a:p>
            <a:endParaRPr lang="tr-TR" sz="1400" dirty="0"/>
          </a:p>
          <a:p>
            <a:r>
              <a:rPr lang="tr-TR" sz="1400" dirty="0"/>
              <a:t>-11.07.2020 hesap tarihinden, 31.12.2020 yıl bitim tarihine kadar geçen sürenin 5, 666667 ay (11.07.2020 ile 31.12.2020 arası 5 ay 20 gün olduğundan, 5 ay+20/30 5,666667 ay) olduğu,</a:t>
            </a:r>
          </a:p>
          <a:p>
            <a:endParaRPr lang="tr-TR" sz="1400" dirty="0"/>
          </a:p>
          <a:p>
            <a:r>
              <a:rPr lang="tr-TR" sz="1400" dirty="0"/>
              <a:t>-Hesap tarihinde 9 yaşında olan Kerem Sezgin'in, 64 yaşına ulaşana kadar geçen</a:t>
            </a:r>
          </a:p>
          <a:p>
            <a:r>
              <a:rPr lang="tr-TR" sz="1400" dirty="0"/>
              <a:t>5, 666667 ay ve 54 yıllık sürenin işleyecek dönem olduğu,</a:t>
            </a:r>
          </a:p>
          <a:p>
            <a:endParaRPr lang="tr-TR" sz="1400" dirty="0"/>
          </a:p>
          <a:p>
            <a:r>
              <a:rPr lang="tr-TR" sz="1400" dirty="0"/>
              <a:t>-Hesap tarihinden 18 yaşına kadar geçen 5, 666667 ay ve 8 yıllık sürenin, 18 yaş öncesi</a:t>
            </a:r>
          </a:p>
          <a:p>
            <a:r>
              <a:rPr lang="tr-TR" sz="1400" dirty="0"/>
              <a:t>dönem olduğu,</a:t>
            </a:r>
          </a:p>
          <a:p>
            <a:endParaRPr lang="tr-TR" sz="1400" dirty="0"/>
          </a:p>
          <a:p>
            <a:r>
              <a:rPr lang="tr-TR" sz="1400" dirty="0"/>
              <a:t>-21 yaşından itibaren 1 yıllık askerlik süresinin olduğu,</a:t>
            </a:r>
          </a:p>
          <a:p>
            <a:endParaRPr lang="tr-TR" sz="1400" dirty="0"/>
          </a:p>
          <a:p>
            <a:r>
              <a:rPr lang="tr-TR" sz="1400" dirty="0"/>
              <a:t>-Hesap tarihinden itibaren emeklilik yaşına (yerleşik Yargı kararlarına bağlı olarak emeklilik yaşı 60 alınmıştır) kadar geçen sürenin 5, 666667 ay ve 50 yıl olduğu,</a:t>
            </a:r>
          </a:p>
          <a:p>
            <a:endParaRPr lang="tr-TR" sz="1400" dirty="0"/>
          </a:p>
          <a:p>
            <a:r>
              <a:rPr lang="tr-TR" sz="1400" dirty="0"/>
              <a:t>-Emeklilik yaşından itibaren kalan yaşam süresinin 4 yıl (64-60) olduğu belirlenmiştir.</a:t>
            </a:r>
          </a:p>
          <a:p>
            <a:endParaRPr lang="tr-TR" sz="1400" dirty="0"/>
          </a:p>
          <a:p>
            <a:r>
              <a:rPr lang="tr-TR" sz="1400" dirty="0"/>
              <a:t>	Malul kalan kişi için iş göremezlik tazminatı, kaza tarihinden hesap tarihine kadar</a:t>
            </a:r>
          </a:p>
          <a:p>
            <a:r>
              <a:rPr lang="tr-TR" sz="1400" dirty="0"/>
              <a:t>olan dönem için işlemiş dönem, hesap tarihinden sonrası için ise işleyecek dönem olmak</a:t>
            </a:r>
          </a:p>
          <a:p>
            <a:r>
              <a:rPr lang="tr-TR" sz="1400" dirty="0"/>
              <a:t>üzere iki ayrı dönem için hesaplanmıştır.</a:t>
            </a:r>
          </a:p>
          <a:p>
            <a:endParaRPr lang="tr-TR" sz="1400" dirty="0"/>
          </a:p>
        </p:txBody>
      </p:sp>
    </p:spTree>
    <p:extLst>
      <p:ext uri="{BB962C8B-B14F-4D97-AF65-F5344CB8AC3E}">
        <p14:creationId xmlns:p14="http://schemas.microsoft.com/office/powerpoint/2010/main" val="3815776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7432BA2D-55E4-6787-BB52-D3E6D73CDFD9}"/>
              </a:ext>
            </a:extLst>
          </p:cNvPr>
          <p:cNvSpPr txBox="1"/>
          <p:nvPr/>
        </p:nvSpPr>
        <p:spPr>
          <a:xfrm>
            <a:off x="646981" y="483079"/>
            <a:ext cx="10558732" cy="4524315"/>
          </a:xfrm>
          <a:prstGeom prst="rect">
            <a:avLst/>
          </a:prstGeom>
          <a:noFill/>
        </p:spPr>
        <p:txBody>
          <a:bodyPr wrap="square" rtlCol="0">
            <a:spAutoFit/>
          </a:bodyPr>
          <a:lstStyle/>
          <a:p>
            <a:r>
              <a:rPr lang="tr-TR" b="0" i="0" dirty="0">
                <a:effectLst/>
                <a:latin typeface="-apple-system"/>
              </a:rPr>
              <a:t>B. İşlemiş Dönem İGT Hesabı (10.04.2020 - 10.07.2020)</a:t>
            </a:r>
            <a:br>
              <a:rPr lang="tr-TR" dirty="0"/>
            </a:br>
            <a:r>
              <a:rPr lang="tr-TR" dirty="0"/>
              <a:t>	</a:t>
            </a:r>
          </a:p>
          <a:p>
            <a:r>
              <a:rPr lang="tr-TR" sz="1400" b="0" i="0" dirty="0">
                <a:effectLst/>
                <a:latin typeface="-apple-system"/>
              </a:rPr>
              <a:t> 	Kerem Sezgin'in 10.04.2020 - 10.07.2020 tarihleri arasındaki işlemiş dönem gelirine ilişkin AGİ ’ siz net asgari ücret ve AGİ tutarı, aşağıdaki tabloda gösterilmiştir. İşlemiş dönem boyunca, Kerem Sezgin'in 18 yaşından küçük olması nedeniyle, hesaplamada AGİ ’ siz net asgari ücret tutarı göz önünde bulundurulmuştur.</a:t>
            </a:r>
          </a:p>
          <a:p>
            <a:endParaRPr lang="tr-TR" sz="1400" dirty="0">
              <a:latin typeface="-apple-system"/>
            </a:endParaRPr>
          </a:p>
          <a:p>
            <a:r>
              <a:rPr lang="tr-TR" sz="1400" b="0" i="0" dirty="0">
                <a:effectLst/>
                <a:latin typeface="-apple-system"/>
              </a:rPr>
              <a:t>AGİ ‘ siz net AÜ ile AGI tutarları (Progresif Rant Yöntemi)</a:t>
            </a:r>
          </a:p>
          <a:p>
            <a:endParaRPr lang="tr-TR" sz="1400" dirty="0">
              <a:latin typeface="-apple-system"/>
            </a:endParaRPr>
          </a:p>
          <a:p>
            <a:endParaRPr lang="tr-TR" sz="1400" b="0" i="0" dirty="0">
              <a:effectLst/>
              <a:latin typeface="-apple-system"/>
            </a:endParaRPr>
          </a:p>
          <a:p>
            <a:endParaRPr lang="tr-TR" sz="1400" dirty="0">
              <a:latin typeface="-apple-system"/>
            </a:endParaRPr>
          </a:p>
          <a:p>
            <a:endParaRPr lang="tr-TR" sz="1400" b="0" i="0" dirty="0">
              <a:effectLst/>
              <a:latin typeface="-apple-system"/>
            </a:endParaRPr>
          </a:p>
          <a:p>
            <a:endParaRPr lang="tr-TR" sz="1400" dirty="0">
              <a:latin typeface="-apple-system"/>
            </a:endParaRPr>
          </a:p>
          <a:p>
            <a:endParaRPr lang="tr-TR" sz="1400" b="0" i="0" dirty="0">
              <a:effectLst/>
              <a:latin typeface="-apple-system"/>
            </a:endParaRPr>
          </a:p>
          <a:p>
            <a:endParaRPr lang="tr-TR" sz="1400" dirty="0">
              <a:latin typeface="-apple-system"/>
            </a:endParaRPr>
          </a:p>
          <a:p>
            <a:r>
              <a:rPr lang="tr-TR" sz="1400" dirty="0">
                <a:latin typeface="-apple-system"/>
              </a:rPr>
              <a:t>İşlemiş Dönem Net Geliri= (2.103,97 + 0,00) x 3,03333 ay</a:t>
            </a:r>
          </a:p>
          <a:p>
            <a:endParaRPr lang="tr-TR" sz="1400" b="0" i="0" dirty="0">
              <a:effectLst/>
              <a:latin typeface="-apple-system"/>
            </a:endParaRPr>
          </a:p>
          <a:p>
            <a:r>
              <a:rPr lang="tr-TR" sz="1400" dirty="0">
                <a:latin typeface="-apple-system"/>
              </a:rPr>
              <a:t>                                             =2.103,97 x 3,033333 ay</a:t>
            </a:r>
          </a:p>
          <a:p>
            <a:endParaRPr lang="tr-TR" sz="1400" b="0" i="0" dirty="0">
              <a:effectLst/>
              <a:latin typeface="-apple-system"/>
            </a:endParaRPr>
          </a:p>
          <a:p>
            <a:r>
              <a:rPr lang="tr-TR" sz="1400" dirty="0">
                <a:latin typeface="-apple-system"/>
              </a:rPr>
              <a:t>                                             =6.382,04 TL</a:t>
            </a:r>
            <a:endParaRPr lang="tr-TR" sz="1400" b="0" i="0" dirty="0">
              <a:effectLst/>
              <a:latin typeface="-apple-system"/>
            </a:endParaRPr>
          </a:p>
          <a:p>
            <a:endParaRPr lang="tr-TR" sz="1400" dirty="0"/>
          </a:p>
        </p:txBody>
      </p:sp>
      <p:pic>
        <p:nvPicPr>
          <p:cNvPr id="7" name="Resim 6">
            <a:extLst>
              <a:ext uri="{FF2B5EF4-FFF2-40B4-BE49-F238E27FC236}">
                <a16:creationId xmlns:a16="http://schemas.microsoft.com/office/drawing/2014/main" id="{189265F7-BBC0-750E-584B-1678792D2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1" y="2337565"/>
            <a:ext cx="8072583" cy="815342"/>
          </a:xfrm>
          <a:prstGeom prst="rect">
            <a:avLst/>
          </a:prstGeom>
        </p:spPr>
      </p:pic>
    </p:spTree>
    <p:extLst>
      <p:ext uri="{BB962C8B-B14F-4D97-AF65-F5344CB8AC3E}">
        <p14:creationId xmlns:p14="http://schemas.microsoft.com/office/powerpoint/2010/main" val="204251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84C46DA-0187-51B9-4701-15898A0A0E0D}"/>
              </a:ext>
            </a:extLst>
          </p:cNvPr>
          <p:cNvSpPr txBox="1"/>
          <p:nvPr/>
        </p:nvSpPr>
        <p:spPr>
          <a:xfrm>
            <a:off x="862642" y="2105561"/>
            <a:ext cx="10127411" cy="2646878"/>
          </a:xfrm>
          <a:prstGeom prst="rect">
            <a:avLst/>
          </a:prstGeom>
          <a:noFill/>
        </p:spPr>
        <p:txBody>
          <a:bodyPr wrap="square" rtlCol="0">
            <a:spAutoFit/>
          </a:bodyPr>
          <a:lstStyle/>
          <a:p>
            <a:r>
              <a:rPr lang="tr-TR" b="0" i="0" u="sng" dirty="0">
                <a:effectLst/>
                <a:latin typeface="-apple-system"/>
              </a:rPr>
              <a:t>İşlemiş Dönem Sürekli İGT Hesabı:</a:t>
            </a:r>
          </a:p>
          <a:p>
            <a:br>
              <a:rPr lang="tr-TR" dirty="0"/>
            </a:br>
            <a:r>
              <a:rPr lang="tr-TR" dirty="0"/>
              <a:t>	</a:t>
            </a:r>
            <a:r>
              <a:rPr lang="tr-TR" sz="1400" b="0" i="0" dirty="0">
                <a:effectLst/>
                <a:latin typeface="-apple-system"/>
              </a:rPr>
              <a:t>İşlemiş dönem sürekli iş göremezlik tazminatı, hesaplanan dönem net geliri ile %12,1 sürekli iş göremezlik oranının çarpılmasıyla elde edilmektedir.</a:t>
            </a:r>
          </a:p>
          <a:p>
            <a:endParaRPr lang="tr-TR" sz="1400" dirty="0">
              <a:latin typeface="-apple-system"/>
            </a:endParaRPr>
          </a:p>
          <a:p>
            <a:endParaRPr lang="tr-TR" sz="1400" dirty="0">
              <a:latin typeface="-apple-system"/>
            </a:endParaRPr>
          </a:p>
          <a:p>
            <a:r>
              <a:rPr lang="tr-TR" sz="1400" b="0" i="0" dirty="0">
                <a:effectLst/>
                <a:latin typeface="-apple-system"/>
              </a:rPr>
              <a:t>İşlemiş Dönem Sürekli İGT = Dönem Net Geliri × 0,121 iş göremezlik oranı</a:t>
            </a:r>
          </a:p>
          <a:p>
            <a:br>
              <a:rPr lang="tr-TR" sz="1400" dirty="0"/>
            </a:br>
            <a:r>
              <a:rPr lang="tr-TR" sz="1400" dirty="0"/>
              <a:t>                                      =</a:t>
            </a:r>
            <a:r>
              <a:rPr lang="tr-TR" sz="1400" b="0" i="0" dirty="0">
                <a:effectLst/>
                <a:latin typeface="-apple-system"/>
              </a:rPr>
              <a:t>6.382,04 TL x 0,121</a:t>
            </a:r>
          </a:p>
          <a:p>
            <a:br>
              <a:rPr lang="tr-TR" sz="1400" dirty="0"/>
            </a:br>
            <a:r>
              <a:rPr lang="tr-TR" sz="1400" dirty="0"/>
              <a:t>                                      </a:t>
            </a:r>
            <a:r>
              <a:rPr lang="tr-TR" sz="1400" b="0" i="0" dirty="0">
                <a:effectLst/>
                <a:latin typeface="-apple-system"/>
              </a:rPr>
              <a:t>= 772, 23 TL</a:t>
            </a:r>
            <a:endParaRPr lang="tr-TR" sz="1400" dirty="0"/>
          </a:p>
        </p:txBody>
      </p:sp>
    </p:spTree>
    <p:extLst>
      <p:ext uri="{BB962C8B-B14F-4D97-AF65-F5344CB8AC3E}">
        <p14:creationId xmlns:p14="http://schemas.microsoft.com/office/powerpoint/2010/main" val="3616464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33292C6-D114-789A-C00B-854022E05ECF}"/>
              </a:ext>
            </a:extLst>
          </p:cNvPr>
          <p:cNvSpPr txBox="1"/>
          <p:nvPr/>
        </p:nvSpPr>
        <p:spPr>
          <a:xfrm>
            <a:off x="948906" y="332186"/>
            <a:ext cx="10291313" cy="3662541"/>
          </a:xfrm>
          <a:prstGeom prst="rect">
            <a:avLst/>
          </a:prstGeom>
          <a:noFill/>
        </p:spPr>
        <p:txBody>
          <a:bodyPr wrap="square" rtlCol="0">
            <a:spAutoFit/>
          </a:bodyPr>
          <a:lstStyle/>
          <a:p>
            <a:r>
              <a:rPr lang="tr-TR" b="0" i="0" dirty="0">
                <a:effectLst/>
                <a:latin typeface="-apple-system"/>
              </a:rPr>
              <a:t>C. İşleyecek Dönem İGT Hesabı (11.07.2020 tarihinden itibaren)</a:t>
            </a:r>
          </a:p>
          <a:p>
            <a:br>
              <a:rPr lang="tr-TR" dirty="0"/>
            </a:br>
            <a:r>
              <a:rPr lang="tr-TR" sz="1400" b="0" i="0" dirty="0">
                <a:effectLst/>
                <a:latin typeface="-apple-system"/>
              </a:rPr>
              <a:t>İşleyecek dönem geliri, 18 yaş öncesi dönem, askerlik dönemi, aktif ve pasif dönem olarak aşağıdaki şekilde hesaplanmıştır.</a:t>
            </a:r>
            <a:br>
              <a:rPr lang="tr-TR" sz="1400" dirty="0"/>
            </a:br>
            <a:endParaRPr lang="tr-TR" sz="1400" dirty="0"/>
          </a:p>
          <a:p>
            <a:r>
              <a:rPr lang="tr-TR" sz="1400" b="0" i="0" dirty="0">
                <a:effectLst/>
                <a:latin typeface="-apple-system"/>
              </a:rPr>
              <a:t>-18 yaş öncesi dönem: Hesap tarihindeki </a:t>
            </a:r>
            <a:r>
              <a:rPr lang="tr-TR" sz="1400" b="0" i="0" dirty="0" err="1">
                <a:effectLst/>
                <a:latin typeface="-apple-system"/>
              </a:rPr>
              <a:t>AGİ'siz</a:t>
            </a:r>
            <a:r>
              <a:rPr lang="tr-TR" sz="1400" b="0" i="0" dirty="0">
                <a:effectLst/>
                <a:latin typeface="-apple-system"/>
              </a:rPr>
              <a:t> net asgari ücret tutarı kullanılmıştır.</a:t>
            </a:r>
            <a:br>
              <a:rPr lang="tr-TR" sz="1400" dirty="0"/>
            </a:br>
            <a:endParaRPr lang="tr-TR" sz="1400" dirty="0"/>
          </a:p>
          <a:p>
            <a:r>
              <a:rPr lang="tr-TR" sz="1400" b="0" i="0" dirty="0">
                <a:effectLst/>
                <a:latin typeface="-apple-system"/>
              </a:rPr>
              <a:t>-Askerlik dönemi: Hesap tarihindeki </a:t>
            </a:r>
            <a:r>
              <a:rPr lang="tr-TR" sz="1400" b="0" i="0" dirty="0" err="1">
                <a:effectLst/>
                <a:latin typeface="-apple-system"/>
              </a:rPr>
              <a:t>AGİ'siz</a:t>
            </a:r>
            <a:r>
              <a:rPr lang="tr-TR" sz="1400" b="0" i="0" dirty="0">
                <a:effectLst/>
                <a:latin typeface="-apple-system"/>
              </a:rPr>
              <a:t> net asgari ücret tutarı kullanılmıştır.</a:t>
            </a:r>
            <a:br>
              <a:rPr lang="tr-TR" sz="1400" dirty="0"/>
            </a:br>
            <a:endParaRPr lang="tr-TR" sz="1400" dirty="0"/>
          </a:p>
          <a:p>
            <a:r>
              <a:rPr lang="tr-TR" sz="1400" b="0" i="0" dirty="0">
                <a:effectLst/>
                <a:latin typeface="-apple-system"/>
              </a:rPr>
              <a:t>-Aktif dönem: Hesap tarihindeki </a:t>
            </a:r>
            <a:r>
              <a:rPr lang="tr-TR" sz="1400" b="0" i="0" dirty="0" err="1">
                <a:effectLst/>
                <a:latin typeface="-apple-system"/>
              </a:rPr>
              <a:t>AGİ'siz</a:t>
            </a:r>
            <a:r>
              <a:rPr lang="tr-TR" sz="1400" b="0" i="0" dirty="0">
                <a:effectLst/>
                <a:latin typeface="-apple-system"/>
              </a:rPr>
              <a:t> net asgari ücret tutarı üzerine ilerideki eşin</a:t>
            </a:r>
            <a:br>
              <a:rPr lang="tr-TR" sz="1400" dirty="0"/>
            </a:br>
            <a:r>
              <a:rPr lang="tr-TR" sz="1400" b="0" i="0" dirty="0">
                <a:effectLst/>
                <a:latin typeface="-apple-system"/>
              </a:rPr>
              <a:t>çalışma durumu ve muhtemel destek gören çocuk sayısına uygun AGİ tutarları</a:t>
            </a:r>
            <a:br>
              <a:rPr lang="tr-TR" sz="1400" dirty="0"/>
            </a:br>
            <a:r>
              <a:rPr lang="tr-TR" sz="1400" b="0" i="0" dirty="0">
                <a:effectLst/>
                <a:latin typeface="-apple-system"/>
              </a:rPr>
              <a:t>eklenmiştir.</a:t>
            </a:r>
            <a:br>
              <a:rPr lang="tr-TR" sz="1400" dirty="0"/>
            </a:br>
            <a:endParaRPr lang="tr-TR" sz="1400" dirty="0"/>
          </a:p>
          <a:p>
            <a:r>
              <a:rPr lang="tr-TR" sz="1400" b="0" i="0" dirty="0">
                <a:effectLst/>
                <a:latin typeface="-apple-system"/>
              </a:rPr>
              <a:t>-Pasif dönem: Hesap tarihindeki </a:t>
            </a:r>
            <a:r>
              <a:rPr lang="tr-TR" sz="1400" b="0" i="0" dirty="0" err="1">
                <a:effectLst/>
                <a:latin typeface="-apple-system"/>
              </a:rPr>
              <a:t>AGI'siz</a:t>
            </a:r>
            <a:r>
              <a:rPr lang="tr-TR" sz="1400" b="0" i="0" dirty="0">
                <a:effectLst/>
                <a:latin typeface="-apple-system"/>
              </a:rPr>
              <a:t> net asgari ücret tutarı kullanılmıştır.7</a:t>
            </a:r>
          </a:p>
          <a:p>
            <a:endParaRPr lang="tr-TR" sz="1400" dirty="0">
              <a:latin typeface="-apple-system"/>
            </a:endParaRPr>
          </a:p>
          <a:p>
            <a:r>
              <a:rPr lang="tr-TR" sz="1400" dirty="0">
                <a:latin typeface="-apple-system"/>
              </a:rPr>
              <a:t>İşleyecek dönem süreleri ve aylık AGİ ‘ siz ne AÜ ile AGİ tutarları ( Progresif Rant Yöntemi )</a:t>
            </a:r>
          </a:p>
          <a:p>
            <a:endParaRPr lang="tr-TR" sz="1400" dirty="0"/>
          </a:p>
        </p:txBody>
      </p:sp>
      <p:pic>
        <p:nvPicPr>
          <p:cNvPr id="6" name="Resim 5" descr="metin, sayı, numara, yazı tipi, menü içeren bir resim&#10;&#10;Açıklama otomatik olarak oluşturuldu">
            <a:extLst>
              <a:ext uri="{FF2B5EF4-FFF2-40B4-BE49-F238E27FC236}">
                <a16:creationId xmlns:a16="http://schemas.microsoft.com/office/drawing/2014/main" id="{68A7AD2C-A7C4-894F-FD0D-97FA9DF45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906" y="3814618"/>
            <a:ext cx="8666149" cy="2179782"/>
          </a:xfrm>
          <a:prstGeom prst="rect">
            <a:avLst/>
          </a:prstGeom>
        </p:spPr>
      </p:pic>
    </p:spTree>
    <p:extLst>
      <p:ext uri="{BB962C8B-B14F-4D97-AF65-F5344CB8AC3E}">
        <p14:creationId xmlns:p14="http://schemas.microsoft.com/office/powerpoint/2010/main" val="2730088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B372EC2-0811-3A72-395C-B3582DF9CFBC}"/>
              </a:ext>
            </a:extLst>
          </p:cNvPr>
          <p:cNvSpPr txBox="1"/>
          <p:nvPr/>
        </p:nvSpPr>
        <p:spPr>
          <a:xfrm>
            <a:off x="569343" y="1551563"/>
            <a:ext cx="10783019" cy="3754874"/>
          </a:xfrm>
          <a:prstGeom prst="rect">
            <a:avLst/>
          </a:prstGeom>
          <a:noFill/>
        </p:spPr>
        <p:txBody>
          <a:bodyPr wrap="square" rtlCol="0">
            <a:spAutoFit/>
          </a:bodyPr>
          <a:lstStyle/>
          <a:p>
            <a:r>
              <a:rPr lang="tr-TR" sz="1400" b="0" i="0" dirty="0">
                <a:effectLst/>
                <a:latin typeface="-apple-system"/>
              </a:rPr>
              <a:t>	Kerem Sezgin'in işleyecek dönem net geliri, hesap tarihinden yıl bitimine kalan 5,666667 ay, 18 yaş öncesi 8 yıl, 1 yıl askerlik dönemi, 3 yıl askerlik öncesi ve 38 yıl askerlik sonrası olmak üzere toplam 41 yıl aktif dönem ve 4 yıllık pasif dönem süresi dikkate alınarak aşağıdaki şekilde hesaplanmıştır.</a:t>
            </a:r>
          </a:p>
          <a:p>
            <a:endParaRPr lang="tr-TR" sz="1400" dirty="0">
              <a:latin typeface="-apple-system"/>
            </a:endParaRPr>
          </a:p>
          <a:p>
            <a:endParaRPr lang="tr-TR" sz="1400" dirty="0">
              <a:latin typeface="-apple-system"/>
            </a:endParaRPr>
          </a:p>
          <a:p>
            <a:r>
              <a:rPr lang="tr-TR" sz="1400" b="0" i="0" dirty="0">
                <a:effectLst/>
                <a:latin typeface="-apple-system"/>
              </a:rPr>
              <a:t>İşleyecek Dönem Net Geliri   =(2.103,97 TL x 5, 666667 ay) x 1 yıl + (2.103, 97 TL x 12 ay) × 8 yıl + (2.324, 70 TL x 12 ay) × 3 yıl </a:t>
            </a:r>
          </a:p>
          <a:p>
            <a:endParaRPr lang="tr-TR" sz="1400" b="0" i="0" dirty="0">
              <a:effectLst/>
              <a:latin typeface="-apple-system"/>
            </a:endParaRPr>
          </a:p>
          <a:p>
            <a:r>
              <a:rPr lang="tr-TR" sz="1400" dirty="0">
                <a:latin typeface="-apple-system"/>
              </a:rPr>
              <a:t>                                                    </a:t>
            </a:r>
            <a:r>
              <a:rPr lang="tr-TR" sz="1400" b="0" i="0" dirty="0">
                <a:effectLst/>
                <a:latin typeface="-apple-system"/>
              </a:rPr>
              <a:t>+ (2.103, 97 TL x 12 ay) × 1 yıl + (2.324, 70 TL x 12 ay) × 6 yıl + (2.324, 70 TL x 12 ay) × 2 yıl+ (2.357, 80 TL x 12 ay) x 2yıl</a:t>
            </a:r>
            <a:br>
              <a:rPr lang="tr-TR" sz="1400" dirty="0"/>
            </a:br>
            <a:endParaRPr lang="tr-TR" sz="1400" dirty="0"/>
          </a:p>
          <a:p>
            <a:r>
              <a:rPr lang="tr-TR" sz="1400" b="0" i="0" dirty="0">
                <a:effectLst/>
                <a:latin typeface="-apple-system"/>
              </a:rPr>
              <a:t>                                                    +(2.390, 91 TL x 12 ay) × 16 yıl + (2.357,80 TL x 12 ay) × 2 yıl + (2.324, 70 TL x 12 ay) × 10 yıl + (2.103, 97 TL x 12 ay) × 4</a:t>
            </a:r>
            <a:br>
              <a:rPr lang="tr-TR" sz="1400" dirty="0"/>
            </a:br>
            <a:br>
              <a:rPr lang="tr-TR" sz="1400" dirty="0"/>
            </a:br>
            <a:r>
              <a:rPr lang="tr-TR" sz="1400" dirty="0"/>
              <a:t>                                          =</a:t>
            </a:r>
            <a:r>
              <a:rPr lang="tr-TR" sz="1400" b="0" i="0" dirty="0">
                <a:effectLst/>
                <a:latin typeface="-apple-system"/>
              </a:rPr>
              <a:t>11.922, 50 TL +201.981, 12 TL+83.689, 20 TL + 25.247,64 TL+167.378, 40 TL + 55.792, 80 TL</a:t>
            </a:r>
          </a:p>
          <a:p>
            <a:r>
              <a:rPr lang="tr-TR" sz="1400" dirty="0">
                <a:latin typeface="-apple-system"/>
              </a:rPr>
              <a:t>                                                      </a:t>
            </a:r>
          </a:p>
          <a:p>
            <a:r>
              <a:rPr lang="tr-TR" sz="1400" b="0" i="0" dirty="0">
                <a:effectLst/>
                <a:latin typeface="-apple-system"/>
              </a:rPr>
              <a:t>                                                      +56.587,20 TL + 459.054, 72 TL +56.587, 20 TL + 278.964, 00 TL +100.990,56 TL</a:t>
            </a:r>
            <a:br>
              <a:rPr lang="tr-TR" sz="1400" dirty="0"/>
            </a:br>
            <a:r>
              <a:rPr lang="tr-TR" sz="1400" dirty="0"/>
              <a:t>                           </a:t>
            </a:r>
          </a:p>
          <a:p>
            <a:r>
              <a:rPr lang="tr-TR" sz="1400" b="0" i="0" dirty="0">
                <a:effectLst/>
                <a:latin typeface="-apple-system"/>
              </a:rPr>
              <a:t>                                                     = 1.498.195,34 TL</a:t>
            </a:r>
            <a:br>
              <a:rPr lang="tr-TR" sz="1400" dirty="0"/>
            </a:br>
            <a:endParaRPr lang="tr-TR" sz="1400" dirty="0"/>
          </a:p>
        </p:txBody>
      </p:sp>
    </p:spTree>
    <p:extLst>
      <p:ext uri="{BB962C8B-B14F-4D97-AF65-F5344CB8AC3E}">
        <p14:creationId xmlns:p14="http://schemas.microsoft.com/office/powerpoint/2010/main" val="3817467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0D38A240-8249-B018-06D8-31AAA9F0350D}"/>
              </a:ext>
            </a:extLst>
          </p:cNvPr>
          <p:cNvSpPr txBox="1"/>
          <p:nvPr/>
        </p:nvSpPr>
        <p:spPr>
          <a:xfrm>
            <a:off x="690113" y="500332"/>
            <a:ext cx="10489721" cy="3662541"/>
          </a:xfrm>
          <a:prstGeom prst="rect">
            <a:avLst/>
          </a:prstGeom>
          <a:noFill/>
        </p:spPr>
        <p:txBody>
          <a:bodyPr wrap="square" rtlCol="0">
            <a:spAutoFit/>
          </a:bodyPr>
          <a:lstStyle/>
          <a:p>
            <a:r>
              <a:rPr lang="tr-TR" b="0" i="0" dirty="0">
                <a:effectLst/>
                <a:latin typeface="-apple-system"/>
              </a:rPr>
              <a:t>İşleyecek Dönem Sürekli İGT Hesabı:</a:t>
            </a:r>
            <a:br>
              <a:rPr lang="tr-TR" dirty="0"/>
            </a:br>
            <a:r>
              <a:rPr lang="tr-TR" dirty="0"/>
              <a:t>	</a:t>
            </a:r>
          </a:p>
          <a:p>
            <a:r>
              <a:rPr lang="tr-TR" sz="1400" b="0" i="0" dirty="0">
                <a:effectLst/>
                <a:latin typeface="-apple-system"/>
              </a:rPr>
              <a:t>	İşleyecek dönem sürekli iş göremezlik tazminatı, bu dönem için hesaplanan net gelir</a:t>
            </a:r>
            <a:br>
              <a:rPr lang="tr-TR" sz="1400" dirty="0"/>
            </a:br>
            <a:r>
              <a:rPr lang="tr-TR" sz="1400" b="0" i="0" dirty="0">
                <a:effectLst/>
                <a:latin typeface="-apple-system"/>
              </a:rPr>
              <a:t>ile %12,10 sürekli iş göremezlik oranının çarpılmasıyla elde edilmektedir.</a:t>
            </a:r>
          </a:p>
          <a:p>
            <a:endParaRPr lang="tr-TR" sz="1400" dirty="0">
              <a:latin typeface="-apple-system"/>
            </a:endParaRPr>
          </a:p>
          <a:p>
            <a:br>
              <a:rPr lang="tr-TR" sz="1400" dirty="0"/>
            </a:br>
            <a:r>
              <a:rPr lang="tr-TR" sz="1400" b="0" i="0" dirty="0">
                <a:effectLst/>
                <a:latin typeface="-apple-system"/>
              </a:rPr>
              <a:t>İşleyecek Dönem Sürekli İGT =   Dönem Net Geliri × 0,121 iş göremezlik oranı</a:t>
            </a:r>
            <a:br>
              <a:rPr lang="tr-TR" sz="1400" dirty="0"/>
            </a:br>
            <a:endParaRPr lang="tr-TR" sz="1400" dirty="0"/>
          </a:p>
          <a:p>
            <a:r>
              <a:rPr lang="tr-TR" sz="1400" b="0" i="0" dirty="0">
                <a:effectLst/>
                <a:latin typeface="-apple-system"/>
              </a:rPr>
              <a:t>                                                     =1.498.195, 34 TL x 0,121</a:t>
            </a:r>
            <a:br>
              <a:rPr lang="tr-TR" sz="1400" dirty="0"/>
            </a:br>
            <a:endParaRPr lang="tr-TR" sz="1400" dirty="0"/>
          </a:p>
          <a:p>
            <a:r>
              <a:rPr lang="tr-TR" sz="1400" b="0" i="0" dirty="0">
                <a:effectLst/>
                <a:latin typeface="-apple-system"/>
              </a:rPr>
              <a:t>                                                     =181.281,64 TL</a:t>
            </a:r>
          </a:p>
          <a:p>
            <a:endParaRPr lang="tr-TR" sz="1400" dirty="0">
              <a:latin typeface="-apple-system"/>
            </a:endParaRPr>
          </a:p>
          <a:p>
            <a:r>
              <a:rPr lang="tr-TR" sz="1400" dirty="0">
                <a:latin typeface="-apple-system"/>
              </a:rPr>
              <a:t>	Progresif Rant Yöntemine göre işleyecek dönem tazminatı , malul kalan kişinin bilinen en son geliri esas alınarak, yıllık net gelirin her yıl için %10 oranında indirilmesi ile hesaplanır.</a:t>
            </a:r>
          </a:p>
          <a:p>
            <a:endParaRPr lang="tr-TR" sz="1400" dirty="0">
              <a:latin typeface="-apple-system"/>
            </a:endParaRPr>
          </a:p>
          <a:p>
            <a:endParaRPr lang="tr-TR" sz="1400" dirty="0"/>
          </a:p>
        </p:txBody>
      </p:sp>
    </p:spTree>
    <p:extLst>
      <p:ext uri="{BB962C8B-B14F-4D97-AF65-F5344CB8AC3E}">
        <p14:creationId xmlns:p14="http://schemas.microsoft.com/office/powerpoint/2010/main" val="2073617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kağıt, kitap, doküman, belge içeren bir resim&#10;&#10;Açıklama otomatik olarak oluşturuldu">
            <a:extLst>
              <a:ext uri="{FF2B5EF4-FFF2-40B4-BE49-F238E27FC236}">
                <a16:creationId xmlns:a16="http://schemas.microsoft.com/office/drawing/2014/main" id="{611CF9A4-5C73-1D87-E3BC-AC4C17DAA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7584"/>
            <a:ext cx="5846618" cy="5430416"/>
          </a:xfrm>
          <a:prstGeom prst="rect">
            <a:avLst/>
          </a:prstGeom>
        </p:spPr>
      </p:pic>
      <p:pic>
        <p:nvPicPr>
          <p:cNvPr id="7" name="Resim 6" descr="metin, sayı, numara, el yazısı, yazı tipi içeren bir resim&#10;&#10;Açıklama otomatik olarak oluşturuldu">
            <a:extLst>
              <a:ext uri="{FF2B5EF4-FFF2-40B4-BE49-F238E27FC236}">
                <a16:creationId xmlns:a16="http://schemas.microsoft.com/office/drawing/2014/main" id="{6A7EDD5B-4310-A528-631A-F9042E069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618" y="1427585"/>
            <a:ext cx="6345381" cy="5430416"/>
          </a:xfrm>
          <a:prstGeom prst="rect">
            <a:avLst/>
          </a:prstGeom>
        </p:spPr>
      </p:pic>
      <p:sp>
        <p:nvSpPr>
          <p:cNvPr id="8" name="Metin kutusu 7">
            <a:extLst>
              <a:ext uri="{FF2B5EF4-FFF2-40B4-BE49-F238E27FC236}">
                <a16:creationId xmlns:a16="http://schemas.microsoft.com/office/drawing/2014/main" id="{9B2C696C-436D-028D-9D17-966EB300251D}"/>
              </a:ext>
            </a:extLst>
          </p:cNvPr>
          <p:cNvSpPr txBox="1"/>
          <p:nvPr/>
        </p:nvSpPr>
        <p:spPr>
          <a:xfrm>
            <a:off x="2413262" y="546755"/>
            <a:ext cx="11623249" cy="369332"/>
          </a:xfrm>
          <a:prstGeom prst="rect">
            <a:avLst/>
          </a:prstGeom>
          <a:noFill/>
        </p:spPr>
        <p:txBody>
          <a:bodyPr wrap="square" rtlCol="0">
            <a:spAutoFit/>
          </a:bodyPr>
          <a:lstStyle/>
          <a:p>
            <a:r>
              <a:rPr lang="tr-TR" dirty="0"/>
              <a:t>İşleyecek dönem sürekli İGT ( Progresif Rant Yöntemi )</a:t>
            </a:r>
          </a:p>
        </p:txBody>
      </p:sp>
    </p:spTree>
    <p:extLst>
      <p:ext uri="{BB962C8B-B14F-4D97-AF65-F5344CB8AC3E}">
        <p14:creationId xmlns:p14="http://schemas.microsoft.com/office/powerpoint/2010/main" val="3444284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82ADCD4-E0AA-A91D-0304-5141689EB0AB}"/>
              </a:ext>
            </a:extLst>
          </p:cNvPr>
          <p:cNvSpPr txBox="1"/>
          <p:nvPr/>
        </p:nvSpPr>
        <p:spPr>
          <a:xfrm>
            <a:off x="902898" y="1074509"/>
            <a:ext cx="10386204" cy="4708981"/>
          </a:xfrm>
          <a:prstGeom prst="rect">
            <a:avLst/>
          </a:prstGeom>
          <a:noFill/>
        </p:spPr>
        <p:txBody>
          <a:bodyPr wrap="square" rtlCol="0">
            <a:spAutoFit/>
          </a:bodyPr>
          <a:lstStyle/>
          <a:p>
            <a:r>
              <a:rPr lang="tr-TR" b="0" i="0" dirty="0">
                <a:effectLst/>
                <a:latin typeface="-apple-system"/>
              </a:rPr>
              <a:t>D. Toplam Tazminat </a:t>
            </a:r>
            <a:br>
              <a:rPr lang="tr-TR" sz="1400" dirty="0"/>
            </a:br>
            <a:endParaRPr lang="tr-TR" sz="1400" dirty="0"/>
          </a:p>
          <a:p>
            <a:r>
              <a:rPr lang="tr-TR" sz="1400" b="0" i="0" dirty="0">
                <a:effectLst/>
                <a:latin typeface="-apple-system"/>
              </a:rPr>
              <a:t>	Malul kalan kişi için hesap ve kaza tarihi itibarıyla toplam tazminat tutarları aşağıdaki</a:t>
            </a:r>
            <a:br>
              <a:rPr lang="tr-TR" sz="1400" dirty="0"/>
            </a:br>
            <a:r>
              <a:rPr lang="tr-TR" sz="1400" b="0" i="0" dirty="0">
                <a:effectLst/>
                <a:latin typeface="-apple-system"/>
              </a:rPr>
              <a:t>şekilde hesaplanmıştır.</a:t>
            </a:r>
          </a:p>
          <a:p>
            <a:br>
              <a:rPr lang="tr-TR" sz="1400" dirty="0"/>
            </a:br>
            <a:r>
              <a:rPr lang="tr-TR" b="0" i="0" u="sng" dirty="0">
                <a:effectLst/>
                <a:latin typeface="-apple-system"/>
              </a:rPr>
              <a:t>Hesap Tarihi </a:t>
            </a:r>
            <a:r>
              <a:rPr lang="tr-TR" u="sng" dirty="0">
                <a:latin typeface="-apple-system"/>
              </a:rPr>
              <a:t>İ</a:t>
            </a:r>
            <a:r>
              <a:rPr lang="tr-TR" b="0" i="0" u="sng" dirty="0">
                <a:effectLst/>
                <a:latin typeface="-apple-system"/>
              </a:rPr>
              <a:t>tibarıyla Kusur İndirimsiz Toplam IGT Hesabı:</a:t>
            </a:r>
            <a:br>
              <a:rPr lang="tr-TR" u="sng" dirty="0"/>
            </a:br>
            <a:endParaRPr lang="tr-TR" u="sng" dirty="0"/>
          </a:p>
          <a:p>
            <a:r>
              <a:rPr lang="tr-TR" sz="1400" b="0" i="0" dirty="0">
                <a:effectLst/>
                <a:latin typeface="-apple-system"/>
              </a:rPr>
              <a:t>Kerem Sezgin için 11.07.2020 hesap tarihi itibarıyla:</a:t>
            </a:r>
            <a:br>
              <a:rPr lang="tr-TR" sz="1400" dirty="0"/>
            </a:br>
            <a:endParaRPr lang="tr-TR" sz="1400" dirty="0"/>
          </a:p>
          <a:p>
            <a:r>
              <a:rPr lang="tr-TR" sz="1400" b="0" i="0" dirty="0">
                <a:effectLst/>
                <a:latin typeface="-apple-system"/>
              </a:rPr>
              <a:t>-İşlemiş Dönem Sürekli İş Göremezlik Tazminatı = 772,23 TL,</a:t>
            </a:r>
            <a:br>
              <a:rPr lang="tr-TR" sz="1400" dirty="0"/>
            </a:br>
            <a:endParaRPr lang="tr-TR" sz="1400" dirty="0"/>
          </a:p>
          <a:p>
            <a:r>
              <a:rPr lang="tr-TR" sz="1400" b="0" i="0" dirty="0">
                <a:effectLst/>
                <a:latin typeface="-apple-system"/>
              </a:rPr>
              <a:t>-</a:t>
            </a:r>
            <a:r>
              <a:rPr lang="tr-TR" sz="1400" b="0" i="0" dirty="0" err="1">
                <a:effectLst/>
                <a:latin typeface="-apple-system"/>
              </a:rPr>
              <a:t>Işleyecek</a:t>
            </a:r>
            <a:r>
              <a:rPr lang="tr-TR" sz="1400" b="0" i="0" dirty="0">
                <a:effectLst/>
                <a:latin typeface="-apple-system"/>
              </a:rPr>
              <a:t> Dönem Sürekli İş Göremezlik Tazminatı = 181.281,64 TL'dir.</a:t>
            </a:r>
            <a:br>
              <a:rPr lang="tr-TR" sz="1400" dirty="0"/>
            </a:br>
            <a:endParaRPr lang="tr-TR" sz="1400" dirty="0"/>
          </a:p>
          <a:p>
            <a:r>
              <a:rPr lang="tr-TR" sz="1400" b="0" i="0" dirty="0">
                <a:effectLst/>
                <a:latin typeface="-apple-system"/>
              </a:rPr>
              <a:t>                                     772,23 TL +181.281,64 TL = 182.053,86 TL</a:t>
            </a:r>
            <a:br>
              <a:rPr lang="tr-TR" sz="1400" dirty="0"/>
            </a:br>
            <a:br>
              <a:rPr lang="tr-TR" sz="1400" u="sng" dirty="0"/>
            </a:br>
            <a:r>
              <a:rPr lang="tr-TR" b="0" i="0" u="sng" dirty="0">
                <a:effectLst/>
                <a:latin typeface="-apple-system"/>
              </a:rPr>
              <a:t>Kaza Tarihi İtibarıyla Kusur İndirimsiz Toplam IGT Hesabı:</a:t>
            </a:r>
          </a:p>
          <a:p>
            <a:br>
              <a:rPr lang="tr-TR" dirty="0"/>
            </a:br>
            <a:r>
              <a:rPr lang="tr-TR" sz="1400" b="0" i="0" dirty="0">
                <a:effectLst/>
                <a:latin typeface="-apple-system"/>
              </a:rPr>
              <a:t>Kaza tarihi itibarıyla kusur indirimsiz toplam iş göremezlik tazminat tutarı, aşağıdaki şekilde hesaplanmıştır.</a:t>
            </a:r>
            <a:br>
              <a:rPr lang="tr-TR" sz="1400" dirty="0"/>
            </a:br>
            <a:r>
              <a:rPr lang="tr-TR" sz="1400" dirty="0"/>
              <a:t>                                  </a:t>
            </a:r>
          </a:p>
          <a:p>
            <a:r>
              <a:rPr lang="tr-TR" sz="1400" b="0" i="0" dirty="0">
                <a:effectLst/>
                <a:latin typeface="-apple-system"/>
              </a:rPr>
              <a:t>                                     772,23 TL + 181.281,64 TL x 1</a:t>
            </a:r>
            <a:r>
              <a:rPr lang="tr-TR" sz="1400" dirty="0">
                <a:latin typeface="-apple-system"/>
              </a:rPr>
              <a:t>/(</a:t>
            </a:r>
            <a:r>
              <a:rPr lang="tr-TR" sz="1400" b="0" i="0" dirty="0">
                <a:effectLst/>
                <a:latin typeface="-apple-system"/>
              </a:rPr>
              <a:t>1+ (0,09 x 0, 252055 yıl))  = 178.032, 72 TL</a:t>
            </a:r>
            <a:endParaRPr lang="tr-TR" sz="1400" dirty="0"/>
          </a:p>
        </p:txBody>
      </p:sp>
    </p:spTree>
    <p:extLst>
      <p:ext uri="{BB962C8B-B14F-4D97-AF65-F5344CB8AC3E}">
        <p14:creationId xmlns:p14="http://schemas.microsoft.com/office/powerpoint/2010/main" val="52456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0F7D211-8A26-B2D5-278C-A74022CCEE8C}"/>
              </a:ext>
            </a:extLst>
          </p:cNvPr>
          <p:cNvSpPr txBox="1"/>
          <p:nvPr/>
        </p:nvSpPr>
        <p:spPr>
          <a:xfrm>
            <a:off x="2096219" y="1139100"/>
            <a:ext cx="8695426" cy="5078313"/>
          </a:xfrm>
          <a:prstGeom prst="rect">
            <a:avLst/>
          </a:prstGeom>
          <a:noFill/>
        </p:spPr>
        <p:txBody>
          <a:bodyPr wrap="square">
            <a:spAutoFit/>
          </a:bodyPr>
          <a:lstStyle/>
          <a:p>
            <a:r>
              <a:rPr lang="tr-TR" b="0" i="0" dirty="0">
                <a:effectLst/>
                <a:latin typeface="-apple-system"/>
              </a:rPr>
              <a:t>E. Zarardan İndirim Sebepleri ve Nihai Tazminat</a:t>
            </a:r>
            <a:br>
              <a:rPr lang="tr-TR" sz="1400" dirty="0"/>
            </a:br>
            <a:endParaRPr lang="tr-TR" sz="1400" dirty="0"/>
          </a:p>
          <a:p>
            <a:r>
              <a:rPr lang="tr-TR" sz="1600" b="0" i="0" u="sng" dirty="0">
                <a:effectLst/>
                <a:latin typeface="-apple-system"/>
              </a:rPr>
              <a:t>Kusur İndirimi</a:t>
            </a:r>
          </a:p>
          <a:p>
            <a:br>
              <a:rPr lang="tr-TR" sz="1400" dirty="0"/>
            </a:br>
            <a:r>
              <a:rPr lang="tr-TR" sz="1400" dirty="0"/>
              <a:t>	</a:t>
            </a:r>
            <a:r>
              <a:rPr lang="tr-TR" sz="1400" b="0" i="0" dirty="0">
                <a:effectLst/>
                <a:latin typeface="-apple-system"/>
              </a:rPr>
              <a:t>Dava dosyasındaki bilgilerden, Kerem Sezgin'in olayda %75 oranında, davalı tarafın ise %25 oranında kusurlu olduğu anlaşılmıştır. Bu nedenle Kerem Sezgin için hesaplanan iş göremezlik tazminatına %75 kusur indirimi yansıtılmalıdır. Hesap ve kaza tarihleri itibarıyla kusur indirimli toplam tazminat tutarları aşağıdaki şekilde hesaplanmıştır. </a:t>
            </a:r>
          </a:p>
          <a:p>
            <a:endParaRPr lang="tr-TR" sz="1600" b="0" i="0" u="sng" dirty="0">
              <a:effectLst/>
              <a:latin typeface="-apple-system"/>
            </a:endParaRPr>
          </a:p>
          <a:p>
            <a:r>
              <a:rPr lang="tr-TR" sz="1600" b="0" i="0" u="sng" dirty="0">
                <a:effectLst/>
                <a:latin typeface="-apple-system"/>
              </a:rPr>
              <a:t>Hesap Tarihi İtibarıyla Kusur İndirimli Toplam IGT Hesabı: </a:t>
            </a:r>
          </a:p>
          <a:p>
            <a:endParaRPr lang="tr-TR" sz="1400" b="0" i="0" dirty="0">
              <a:effectLst/>
              <a:latin typeface="-apple-system"/>
            </a:endParaRPr>
          </a:p>
          <a:p>
            <a:r>
              <a:rPr lang="tr-TR" sz="1400" dirty="0">
                <a:latin typeface="-apple-system"/>
              </a:rPr>
              <a:t>	</a:t>
            </a:r>
            <a:r>
              <a:rPr lang="tr-TR" sz="1400" b="0" i="0" dirty="0">
                <a:effectLst/>
                <a:latin typeface="-apple-system"/>
              </a:rPr>
              <a:t>Hesap tarihi itibarıyla kusur indirimli toplam iş göremezlik tazminatı aşağıdaki şekilde hesaplanmıştır.</a:t>
            </a:r>
          </a:p>
          <a:p>
            <a:endParaRPr lang="tr-TR" sz="1400" dirty="0">
              <a:latin typeface="-apple-system"/>
            </a:endParaRPr>
          </a:p>
          <a:p>
            <a:r>
              <a:rPr lang="tr-TR" sz="1400" b="0" i="0" dirty="0">
                <a:effectLst/>
                <a:latin typeface="-apple-system"/>
              </a:rPr>
              <a:t>                                                 182.053,86 TL x 0, 25 = 45.513, 47 TL</a:t>
            </a:r>
            <a:br>
              <a:rPr lang="tr-TR" sz="1400" dirty="0"/>
            </a:br>
            <a:endParaRPr lang="tr-TR" sz="1400" dirty="0"/>
          </a:p>
          <a:p>
            <a:r>
              <a:rPr lang="tr-TR" sz="1600" b="0" i="0" u="sng" dirty="0">
                <a:effectLst/>
                <a:latin typeface="-apple-system"/>
              </a:rPr>
              <a:t>Kaza Tarihi İtibarıyla Kusur İndirimli Toplam IGT Hesabı:</a:t>
            </a:r>
            <a:br>
              <a:rPr lang="tr-TR" sz="1600" u="sng" dirty="0"/>
            </a:br>
            <a:endParaRPr lang="tr-TR" sz="1600" u="sng" dirty="0"/>
          </a:p>
          <a:p>
            <a:r>
              <a:rPr lang="tr-TR" sz="1600" dirty="0">
                <a:latin typeface="-apple-system"/>
              </a:rPr>
              <a:t>	</a:t>
            </a:r>
            <a:r>
              <a:rPr lang="tr-TR" sz="1400" b="0" i="0" dirty="0">
                <a:effectLst/>
                <a:latin typeface="-apple-system"/>
              </a:rPr>
              <a:t>Kaza tarihi itibarıyla kusur indirimli toplam iş göremezlik tazminatı aşağıdaki şekilde hesaplanmıştır.</a:t>
            </a:r>
            <a:br>
              <a:rPr lang="tr-TR" sz="1400" dirty="0"/>
            </a:br>
            <a:endParaRPr lang="tr-TR" sz="1400" dirty="0"/>
          </a:p>
          <a:p>
            <a:r>
              <a:rPr lang="tr-TR" sz="1400" b="0" i="0" dirty="0">
                <a:effectLst/>
                <a:latin typeface="-apple-system"/>
              </a:rPr>
              <a:t>                                                   178.032,7 TL x 0,25 = 44.508,18 TL</a:t>
            </a:r>
          </a:p>
          <a:p>
            <a:br>
              <a:rPr lang="tr-TR" sz="1400" dirty="0"/>
            </a:br>
            <a:endParaRPr lang="tr-TR" sz="1400" dirty="0"/>
          </a:p>
        </p:txBody>
      </p:sp>
    </p:spTree>
    <p:extLst>
      <p:ext uri="{BB962C8B-B14F-4D97-AF65-F5344CB8AC3E}">
        <p14:creationId xmlns:p14="http://schemas.microsoft.com/office/powerpoint/2010/main" val="3598234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71A968B-81B9-7F2E-199F-3143E1BBB6A7}"/>
              </a:ext>
            </a:extLst>
          </p:cNvPr>
          <p:cNvSpPr txBox="1"/>
          <p:nvPr/>
        </p:nvSpPr>
        <p:spPr>
          <a:xfrm>
            <a:off x="812321" y="2137364"/>
            <a:ext cx="10567358" cy="2583271"/>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Masraflar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Haksız fiil veya kaza sonucu yaralanan kişi, tümüyle iyileşip eski sağlığına kavuşuncaya kadar ve ileride yapacağı tüm masrafların tahsillini talep edebilir. Bunun tıbbi tedavi ile sınırlı bölümüne “tedavi giderleri” ve eski sağlığına kavuşup yeniden çalışıncaya kadar ve günlük işlerini sürdürebilecek duruma gelinceye kadar yaptığı ve yapacağı tüm masraflara “iyileşme giderleri” olarak adlandırılır. Örneğin; muayene, tahlil, tedavi, ambulans, yol giderleri, ameliyat, ilaç, hastane vb. masraflar.</a:t>
            </a:r>
          </a:p>
          <a:p>
            <a:endParaRPr lang="tr-TR" dirty="0"/>
          </a:p>
        </p:txBody>
      </p:sp>
    </p:spTree>
    <p:extLst>
      <p:ext uri="{BB962C8B-B14F-4D97-AF65-F5344CB8AC3E}">
        <p14:creationId xmlns:p14="http://schemas.microsoft.com/office/powerpoint/2010/main" val="1731418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791F56ED-AF2C-BAED-2A3F-37E78388560D}"/>
              </a:ext>
            </a:extLst>
          </p:cNvPr>
          <p:cNvSpPr txBox="1"/>
          <p:nvPr/>
        </p:nvSpPr>
        <p:spPr>
          <a:xfrm>
            <a:off x="724619" y="793630"/>
            <a:ext cx="10403456" cy="3508653"/>
          </a:xfrm>
          <a:prstGeom prst="rect">
            <a:avLst/>
          </a:prstGeom>
          <a:noFill/>
        </p:spPr>
        <p:txBody>
          <a:bodyPr wrap="square" rtlCol="0">
            <a:spAutoFit/>
          </a:bodyPr>
          <a:lstStyle/>
          <a:p>
            <a:r>
              <a:rPr lang="tr-TR" b="0" i="0" dirty="0">
                <a:effectLst/>
                <a:latin typeface="-apple-system"/>
              </a:rPr>
              <a:t>F. Poliçe Limitlerinin Kontrol Edilmesi</a:t>
            </a:r>
            <a:br>
              <a:rPr lang="tr-TR" dirty="0"/>
            </a:br>
            <a:br>
              <a:rPr lang="tr-TR" dirty="0"/>
            </a:br>
            <a:r>
              <a:rPr lang="tr-TR" dirty="0"/>
              <a:t>	</a:t>
            </a:r>
            <a:r>
              <a:rPr lang="tr-TR" sz="1400" b="0" i="0" dirty="0">
                <a:effectLst/>
                <a:latin typeface="-apple-system"/>
              </a:rPr>
              <a:t>Davalı sigorta şirketi tarafından düzenlenen Karayolları Motorlu Araçlar Zorunlu Mali Sorumluluk Sigortası poliçesinin kaza tarihi itibarıyla (10.04.2020) kişi başı Sakatlanma ve Ölüm teminat limiti 410.000, 00 TL'dir. Hesaplanan tazminat tutarının teminat limiti dahilinde olup olmadığı incelenmiştir. </a:t>
            </a:r>
            <a:endParaRPr lang="tr-TR" sz="1400" dirty="0">
              <a:latin typeface="-apple-system"/>
            </a:endParaRPr>
          </a:p>
          <a:p>
            <a:endParaRPr lang="tr-TR" sz="1400" b="0" i="0" dirty="0">
              <a:effectLst/>
              <a:latin typeface="-apple-system"/>
            </a:endParaRPr>
          </a:p>
          <a:p>
            <a:r>
              <a:rPr lang="tr-TR" sz="1400" dirty="0">
                <a:latin typeface="-apple-system"/>
              </a:rPr>
              <a:t>	</a:t>
            </a:r>
            <a:r>
              <a:rPr lang="tr-TR" sz="1400" b="0" i="0" dirty="0">
                <a:effectLst/>
                <a:latin typeface="-apple-system"/>
              </a:rPr>
              <a:t>Kerem Sezgin için kaza tarihi itibarıyla kusur indirimli toplam iş göremezlik tazminat tutarı 44.508, 18 TL olarak hesaplanmıştır. Bu durumda, hesaplanan tazminat tutarının teminat limiti dahilinde kaldığı belirlenmiştir.</a:t>
            </a:r>
          </a:p>
          <a:p>
            <a:endParaRPr lang="tr-TR" sz="1400" dirty="0">
              <a:latin typeface="-apple-system"/>
            </a:endParaRPr>
          </a:p>
          <a:p>
            <a:r>
              <a:rPr lang="tr-TR" sz="1400" b="0" i="0" dirty="0">
                <a:effectLst/>
                <a:latin typeface="-apple-system"/>
              </a:rPr>
              <a:t>	Sonuç olarak, Progresif Rant </a:t>
            </a:r>
            <a:r>
              <a:rPr lang="tr-TR" sz="1400" b="0" i="0" dirty="0" err="1">
                <a:effectLst/>
                <a:latin typeface="-apple-system"/>
              </a:rPr>
              <a:t>Yöntemi'ne</a:t>
            </a:r>
            <a:r>
              <a:rPr lang="tr-TR" sz="1400" b="0" i="0" dirty="0">
                <a:effectLst/>
                <a:latin typeface="-apple-system"/>
              </a:rPr>
              <a:t> göre hesaplanan iş göremezlik tazminat</a:t>
            </a:r>
            <a:br>
              <a:rPr lang="tr-TR" sz="1400" dirty="0"/>
            </a:br>
            <a:r>
              <a:rPr lang="tr-TR" sz="1400" b="0" i="0" dirty="0">
                <a:effectLst/>
                <a:latin typeface="-apple-system"/>
              </a:rPr>
              <a:t>tutarı özeti aşağıdaki tabloda sunulmuştur.</a:t>
            </a:r>
          </a:p>
          <a:p>
            <a:endParaRPr lang="tr-TR" sz="1400" dirty="0">
              <a:latin typeface="-apple-system"/>
            </a:endParaRPr>
          </a:p>
          <a:p>
            <a:r>
              <a:rPr lang="tr-TR" sz="1400" dirty="0">
                <a:latin typeface="-apple-system"/>
              </a:rPr>
              <a:t>İş göremezlik tazminat tutarı tablosu;</a:t>
            </a:r>
          </a:p>
          <a:p>
            <a:endParaRPr lang="tr-TR" sz="1400" dirty="0">
              <a:latin typeface="-apple-system"/>
            </a:endParaRPr>
          </a:p>
          <a:p>
            <a:endParaRPr lang="tr-TR" sz="1400" dirty="0">
              <a:latin typeface="-apple-system"/>
            </a:endParaRPr>
          </a:p>
        </p:txBody>
      </p:sp>
      <p:pic>
        <p:nvPicPr>
          <p:cNvPr id="6" name="Resim 5" descr="metin, yazı tipi, ekran görüntüsü, sayı, numara içeren bir resim&#10;&#10;Açıklama otomatik olarak oluşturuldu">
            <a:extLst>
              <a:ext uri="{FF2B5EF4-FFF2-40B4-BE49-F238E27FC236}">
                <a16:creationId xmlns:a16="http://schemas.microsoft.com/office/drawing/2014/main" id="{D0538E3A-B66E-211C-EF54-2B80A246D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619" y="3959258"/>
            <a:ext cx="10403456" cy="1332080"/>
          </a:xfrm>
          <a:prstGeom prst="rect">
            <a:avLst/>
          </a:prstGeom>
        </p:spPr>
      </p:pic>
    </p:spTree>
    <p:extLst>
      <p:ext uri="{BB962C8B-B14F-4D97-AF65-F5344CB8AC3E}">
        <p14:creationId xmlns:p14="http://schemas.microsoft.com/office/powerpoint/2010/main" val="1869415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CDDE066-85F4-11B6-4E7E-F5A385BE66CC}"/>
              </a:ext>
            </a:extLst>
          </p:cNvPr>
          <p:cNvSpPr txBox="1"/>
          <p:nvPr/>
        </p:nvSpPr>
        <p:spPr>
          <a:xfrm>
            <a:off x="690113" y="646981"/>
            <a:ext cx="10299940" cy="4862870"/>
          </a:xfrm>
          <a:prstGeom prst="rect">
            <a:avLst/>
          </a:prstGeom>
          <a:noFill/>
        </p:spPr>
        <p:txBody>
          <a:bodyPr wrap="square" rtlCol="0">
            <a:spAutoFit/>
          </a:bodyPr>
          <a:lstStyle/>
          <a:p>
            <a:r>
              <a:rPr lang="tr-TR" b="0" i="0" dirty="0">
                <a:effectLst/>
                <a:latin typeface="-apple-system"/>
              </a:rPr>
              <a:t>AKTÜERYAL YÖNTEM – BAKİYE ÖMÜR VE BİLİNEN GELİR YAKLAŞIMI</a:t>
            </a:r>
            <a:br>
              <a:rPr lang="tr-TR" dirty="0"/>
            </a:br>
            <a:endParaRPr lang="tr-TR" dirty="0"/>
          </a:p>
          <a:p>
            <a:pPr marL="342900" indent="-342900">
              <a:buAutoNum type="alphaUcPeriod"/>
            </a:pPr>
            <a:r>
              <a:rPr lang="tr-TR" b="0" i="0" dirty="0">
                <a:effectLst/>
                <a:latin typeface="-apple-system"/>
              </a:rPr>
              <a:t>Tazminat Süresinin Belirlenmesi</a:t>
            </a:r>
            <a:br>
              <a:rPr lang="tr-TR" dirty="0"/>
            </a:br>
            <a:endParaRPr lang="tr-TR" dirty="0"/>
          </a:p>
          <a:p>
            <a:r>
              <a:rPr lang="tr-TR" sz="1400" b="0" i="0" dirty="0">
                <a:effectLst/>
                <a:latin typeface="-apple-system"/>
              </a:rPr>
              <a:t>	Kerem Sezgin'in 10.04.2020 kaza ve 11.07.2020 hesap tarihi itibarıyla yaşı ve TRH 2010 Erkek </a:t>
            </a:r>
            <a:r>
              <a:rPr lang="tr-TR" sz="1400" b="0" i="0" dirty="0" err="1">
                <a:effectLst/>
                <a:latin typeface="-apple-system"/>
              </a:rPr>
              <a:t>Tablosu'na</a:t>
            </a:r>
            <a:r>
              <a:rPr lang="tr-TR" sz="1400" b="0" i="0" dirty="0">
                <a:effectLst/>
                <a:latin typeface="-apple-system"/>
              </a:rPr>
              <a:t> göre beklenen yaşam süresi aşağıdaki tabloda gösterilmektedir.</a:t>
            </a:r>
          </a:p>
          <a:p>
            <a:endParaRPr lang="tr-TR" sz="1400" dirty="0">
              <a:latin typeface="-apple-system"/>
            </a:endParaRPr>
          </a:p>
          <a:p>
            <a:r>
              <a:rPr lang="tr-TR" sz="1400" dirty="0">
                <a:latin typeface="-apple-system"/>
              </a:rPr>
              <a:t>Malul kalan kişinin kaza ve hesap tarihi itibarıyla yaşı ve beklenen yaşam süresi (</a:t>
            </a:r>
            <a:r>
              <a:rPr lang="tr-TR" sz="1400" dirty="0" err="1">
                <a:latin typeface="-apple-system"/>
              </a:rPr>
              <a:t>Aktüeryal</a:t>
            </a:r>
            <a:r>
              <a:rPr lang="tr-TR" sz="1400" dirty="0">
                <a:latin typeface="-apple-system"/>
              </a:rPr>
              <a:t> Yöntem – Bakiye Ömür ve Bilinen Gelir Yaklaşımı)</a:t>
            </a: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r>
              <a:rPr lang="tr-TR" sz="1400" dirty="0" err="1">
                <a:latin typeface="-apple-system"/>
              </a:rPr>
              <a:t>Tablo’ya</a:t>
            </a:r>
            <a:r>
              <a:rPr lang="tr-TR" sz="1400" dirty="0">
                <a:latin typeface="-apple-system"/>
              </a:rPr>
              <a:t> göre;</a:t>
            </a:r>
          </a:p>
          <a:p>
            <a:endParaRPr lang="tr-TR" sz="1400" dirty="0">
              <a:latin typeface="-apple-system"/>
            </a:endParaRPr>
          </a:p>
          <a:p>
            <a:r>
              <a:rPr lang="tr-TR" sz="1400" b="0" i="0" dirty="0">
                <a:effectLst/>
                <a:latin typeface="-apple-system"/>
              </a:rPr>
              <a:t>-Hesap tarihi itibarıyla halen hayatta olan Kerem Sezgin'in, hesap tarihindeki yaşı esas alınarak TRH 2010 Erkek </a:t>
            </a:r>
            <a:r>
              <a:rPr lang="tr-TR" sz="1400" b="0" i="0" dirty="0" err="1">
                <a:effectLst/>
                <a:latin typeface="-apple-system"/>
              </a:rPr>
              <a:t>Tablosu'na</a:t>
            </a:r>
            <a:r>
              <a:rPr lang="tr-TR" sz="1400" b="0" i="0" dirty="0">
                <a:effectLst/>
                <a:latin typeface="-apple-system"/>
              </a:rPr>
              <a:t> göre beklenen yaşam süresi belirlenmiştir.</a:t>
            </a:r>
          </a:p>
          <a:p>
            <a:br>
              <a:rPr lang="tr-TR" sz="1400" dirty="0"/>
            </a:br>
            <a:r>
              <a:rPr lang="tr-TR" sz="1400" dirty="0"/>
              <a:t>-</a:t>
            </a:r>
            <a:r>
              <a:rPr lang="tr-TR" sz="1400" b="0" i="0" dirty="0">
                <a:effectLst/>
                <a:latin typeface="-apple-system"/>
              </a:rPr>
              <a:t>Hesap tarihinde 9 yaşında olan Kerem Sezgin'in TRH 2010 Erkek </a:t>
            </a:r>
            <a:r>
              <a:rPr lang="tr-TR" sz="1400" b="0" i="0" dirty="0" err="1">
                <a:effectLst/>
                <a:latin typeface="-apple-system"/>
              </a:rPr>
              <a:t>Tablosu'na</a:t>
            </a:r>
            <a:r>
              <a:rPr lang="tr-TR" sz="1400" b="0" i="0" dirty="0">
                <a:effectLst/>
                <a:latin typeface="-apple-system"/>
              </a:rPr>
              <a:t> göre beklenen yaşam süresi 65 yıldır.</a:t>
            </a:r>
            <a:endParaRPr lang="tr-TR" sz="1400" dirty="0">
              <a:latin typeface="-apple-system"/>
            </a:endParaRPr>
          </a:p>
          <a:p>
            <a:endParaRPr lang="tr-TR" sz="1400" dirty="0"/>
          </a:p>
        </p:txBody>
      </p:sp>
      <p:pic>
        <p:nvPicPr>
          <p:cNvPr id="6" name="Resim 5" descr="metin, sayı, numara, yazı tipi içeren bir resim&#10;&#10;Açıklama otomatik olarak oluşturuldu">
            <a:extLst>
              <a:ext uri="{FF2B5EF4-FFF2-40B4-BE49-F238E27FC236}">
                <a16:creationId xmlns:a16="http://schemas.microsoft.com/office/drawing/2014/main" id="{7D4016DB-B99A-D40E-9086-4B71B7A4B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13" y="2639504"/>
            <a:ext cx="9778738" cy="1121791"/>
          </a:xfrm>
          <a:prstGeom prst="rect">
            <a:avLst/>
          </a:prstGeom>
        </p:spPr>
      </p:pic>
    </p:spTree>
    <p:extLst>
      <p:ext uri="{BB962C8B-B14F-4D97-AF65-F5344CB8AC3E}">
        <p14:creationId xmlns:p14="http://schemas.microsoft.com/office/powerpoint/2010/main" val="1395336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EDA7091F-CAE6-B315-2E58-21B71F6D8802}"/>
              </a:ext>
            </a:extLst>
          </p:cNvPr>
          <p:cNvSpPr txBox="1"/>
          <p:nvPr/>
        </p:nvSpPr>
        <p:spPr>
          <a:xfrm>
            <a:off x="556180" y="0"/>
            <a:ext cx="10524227" cy="6771084"/>
          </a:xfrm>
          <a:prstGeom prst="rect">
            <a:avLst/>
          </a:prstGeom>
          <a:noFill/>
        </p:spPr>
        <p:txBody>
          <a:bodyPr wrap="square" rtlCol="0">
            <a:spAutoFit/>
          </a:bodyPr>
          <a:lstStyle/>
          <a:p>
            <a:endParaRPr lang="tr-TR" sz="1400" b="0" i="0" dirty="0">
              <a:effectLst/>
              <a:latin typeface="-apple-system"/>
            </a:endParaRPr>
          </a:p>
          <a:p>
            <a:r>
              <a:rPr lang="tr-TR" sz="1400" b="0" i="0" dirty="0">
                <a:effectLst/>
                <a:latin typeface="-apple-system"/>
              </a:rPr>
              <a:t>Malul kalan kişinin tazminat hesabını etkileyen tüm durumların gösterildiği, malulün yaşı dikkate alınarak çizilen yaşam çizelgesi aşağıda verilmiştir.</a:t>
            </a:r>
          </a:p>
          <a:p>
            <a:endParaRPr lang="tr-TR" sz="1400" b="0" i="0" dirty="0">
              <a:effectLst/>
              <a:latin typeface="-apple-system"/>
            </a:endParaRPr>
          </a:p>
          <a:p>
            <a:endParaRPr lang="tr-TR" sz="1400" dirty="0">
              <a:latin typeface="-apple-system"/>
            </a:endParaRPr>
          </a:p>
          <a:p>
            <a:endParaRPr lang="tr-TR" sz="1400" b="0" i="0" dirty="0">
              <a:effectLst/>
              <a:latin typeface="-apple-system"/>
            </a:endParaRPr>
          </a:p>
          <a:p>
            <a:endParaRPr lang="tr-TR" sz="1400" dirty="0">
              <a:latin typeface="-apple-system"/>
            </a:endParaRPr>
          </a:p>
          <a:p>
            <a:endParaRPr lang="tr-TR" sz="1400" b="0" i="0" dirty="0">
              <a:effectLst/>
              <a:latin typeface="-apple-system"/>
            </a:endParaRPr>
          </a:p>
          <a:p>
            <a:endParaRPr lang="tr-TR" sz="1400" dirty="0">
              <a:latin typeface="-apple-system"/>
            </a:endParaRPr>
          </a:p>
          <a:p>
            <a:endParaRPr lang="tr-TR" sz="1400" dirty="0">
              <a:latin typeface="-apple-system"/>
            </a:endParaRPr>
          </a:p>
          <a:p>
            <a:r>
              <a:rPr lang="tr-TR" sz="1400" dirty="0" err="1">
                <a:latin typeface="-apple-system"/>
              </a:rPr>
              <a:t>Tablo’ya</a:t>
            </a:r>
            <a:r>
              <a:rPr lang="tr-TR" sz="1400" dirty="0">
                <a:latin typeface="-apple-system"/>
              </a:rPr>
              <a:t> göre;</a:t>
            </a:r>
          </a:p>
          <a:p>
            <a:endParaRPr lang="tr-TR" sz="1400" dirty="0">
              <a:latin typeface="-apple-system"/>
            </a:endParaRPr>
          </a:p>
          <a:p>
            <a:r>
              <a:rPr lang="tr-TR" sz="1400" b="0" i="0" dirty="0">
                <a:effectLst/>
                <a:latin typeface="-apple-system"/>
              </a:rPr>
              <a:t>-Hesap tarihinde 9 yaşında olan Kerem Sezgin'in TRH 2010 Erkek </a:t>
            </a:r>
            <a:r>
              <a:rPr lang="tr-TR" sz="1400" b="0" i="0" dirty="0" err="1">
                <a:effectLst/>
                <a:latin typeface="-apple-system"/>
              </a:rPr>
              <a:t>Tablosu'na</a:t>
            </a:r>
            <a:r>
              <a:rPr lang="tr-TR" sz="1400" b="0" i="0" dirty="0">
                <a:effectLst/>
                <a:latin typeface="-apple-system"/>
              </a:rPr>
              <a:t> göre hesap tarihi itibarıyla beklenen yaşam süresinin 65 yıl olması nedeniyle, tazminat hesabının 74 (9+65) yaşında sona ereceği,</a:t>
            </a:r>
            <a:br>
              <a:rPr lang="tr-TR" sz="1400" dirty="0"/>
            </a:br>
            <a:endParaRPr lang="tr-TR" sz="1400" dirty="0"/>
          </a:p>
          <a:p>
            <a:r>
              <a:rPr lang="tr-TR" sz="1400" b="0" i="0" dirty="0">
                <a:effectLst/>
                <a:latin typeface="-apple-system"/>
              </a:rPr>
              <a:t>-10.04.2020 kaza tarihi ile 11.07.2020 hesap tarihi arasındaki işlemiş dönem süresinin 0,252055 yıl (10.04.2020 ile 10.07.2020 arası 92 gün olduğundan, 92/365 =  0,252055 yıl) olduğu,</a:t>
            </a:r>
            <a:br>
              <a:rPr lang="tr-TR" sz="1400" dirty="0"/>
            </a:br>
            <a:endParaRPr lang="tr-TR" sz="1400" dirty="0"/>
          </a:p>
          <a:p>
            <a:r>
              <a:rPr lang="tr-TR" sz="1400" b="0" i="0" dirty="0">
                <a:effectLst/>
                <a:latin typeface="-apple-system"/>
              </a:rPr>
              <a:t>-11.07.2020 hesap tarihinden, 31.12.2020 yıl bitim tarihine kadar geçen sürenin 5,666667 ay (11.07.2020 ile 31.12.2020 arası 5 ay 20 gün olduğundan, 5 ay+20/30 = 5,666667 ay) olduğu,</a:t>
            </a:r>
            <a:br>
              <a:rPr lang="tr-TR" sz="1400" dirty="0"/>
            </a:br>
            <a:endParaRPr lang="tr-TR" sz="1400" dirty="0"/>
          </a:p>
          <a:p>
            <a:r>
              <a:rPr lang="tr-TR" sz="1400" b="0" i="0" dirty="0">
                <a:effectLst/>
                <a:latin typeface="-apple-system"/>
              </a:rPr>
              <a:t>-Hesap tarihinde 9 yaşında olan Kerem Sezgin'in 74 yaşına ulaşana kadar geçen 5,666667 ay ve 64 yıllık sürenin işleyecek dönem olduğu, Hesap tarihinden 18 yaşına kadar geçen 5,666667 ay ve 8 yıllık sürenin, 18 yaş öncesi dönem olduğu,</a:t>
            </a:r>
            <a:br>
              <a:rPr lang="tr-TR" sz="1400" dirty="0"/>
            </a:br>
            <a:endParaRPr lang="tr-TR" sz="1400" dirty="0"/>
          </a:p>
          <a:p>
            <a:r>
              <a:rPr lang="tr-TR" sz="1400" b="0" i="0" dirty="0">
                <a:effectLst/>
                <a:latin typeface="-apple-system"/>
              </a:rPr>
              <a:t>-21 yaşından itibaren 1 yıllık askerlik süresinin olduğu,</a:t>
            </a:r>
            <a:br>
              <a:rPr lang="tr-TR" sz="1400" dirty="0"/>
            </a:br>
            <a:endParaRPr lang="tr-TR" sz="1400" dirty="0"/>
          </a:p>
          <a:p>
            <a:r>
              <a:rPr lang="tr-TR" sz="1400" b="0" i="0" dirty="0">
                <a:effectLst/>
                <a:latin typeface="-apple-system"/>
              </a:rPr>
              <a:t>-Hesap tarihinden itibaren emeklilik yaşına (01.04.2020 tarihinde yürürlüğe giren Karayolları Motorlu Araçlar Zorunlu Mali Sorumluluk Sigortası Genel Şartlarında Değişiklik Yapılmasına Dair Genel </a:t>
            </a:r>
            <a:r>
              <a:rPr lang="tr-TR" sz="1400" b="0" i="0" dirty="0" err="1">
                <a:effectLst/>
                <a:latin typeface="-apple-system"/>
              </a:rPr>
              <a:t>Şartlar'a</a:t>
            </a:r>
            <a:r>
              <a:rPr lang="tr-TR" sz="1400" b="0" i="0" dirty="0">
                <a:effectLst/>
                <a:latin typeface="-apple-system"/>
              </a:rPr>
              <a:t> bağlı olarak emeklilik yaşı 65 alınmıştır) </a:t>
            </a:r>
            <a:r>
              <a:rPr lang="tr-TR" sz="1400" b="0" i="0" dirty="0" err="1">
                <a:effectLst/>
                <a:latin typeface="-apple-system"/>
              </a:rPr>
              <a:t>qkadar</a:t>
            </a:r>
            <a:r>
              <a:rPr lang="tr-TR" sz="1400" b="0" i="0" dirty="0">
                <a:effectLst/>
                <a:latin typeface="-apple-system"/>
              </a:rPr>
              <a:t> geçen sürenin 5,666667 ay ve 55 yıl olduğu,</a:t>
            </a:r>
            <a:br>
              <a:rPr lang="tr-TR" sz="1400" dirty="0"/>
            </a:br>
            <a:endParaRPr lang="tr-TR" sz="1400" dirty="0"/>
          </a:p>
          <a:p>
            <a:r>
              <a:rPr lang="tr-TR" sz="1400" b="0" i="0" dirty="0">
                <a:effectLst/>
                <a:latin typeface="-apple-system"/>
              </a:rPr>
              <a:t>-Emeklilik yaşından itibaren kalan yaşam süresinin 9 yıl (74-65) olduğu belirlenmiştir.</a:t>
            </a:r>
            <a:endParaRPr lang="tr-TR" sz="1400" dirty="0"/>
          </a:p>
        </p:txBody>
      </p:sp>
      <p:pic>
        <p:nvPicPr>
          <p:cNvPr id="6" name="Resim 5" descr="metin, yazı tipi, doküman, belge, makbuz içeren bir resim&#10;&#10;Açıklama otomatik olarak oluşturuldu">
            <a:extLst>
              <a:ext uri="{FF2B5EF4-FFF2-40B4-BE49-F238E27FC236}">
                <a16:creationId xmlns:a16="http://schemas.microsoft.com/office/drawing/2014/main" id="{96ECB7BD-413C-955E-9ED6-70C1CC7E0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81" y="754144"/>
            <a:ext cx="8824257" cy="1395167"/>
          </a:xfrm>
          <a:prstGeom prst="rect">
            <a:avLst/>
          </a:prstGeom>
        </p:spPr>
      </p:pic>
    </p:spTree>
    <p:extLst>
      <p:ext uri="{BB962C8B-B14F-4D97-AF65-F5344CB8AC3E}">
        <p14:creationId xmlns:p14="http://schemas.microsoft.com/office/powerpoint/2010/main" val="3127966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C873CFB4-4BE6-D758-9EF3-5A00613B7EF5}"/>
              </a:ext>
            </a:extLst>
          </p:cNvPr>
          <p:cNvSpPr txBox="1"/>
          <p:nvPr/>
        </p:nvSpPr>
        <p:spPr>
          <a:xfrm>
            <a:off x="319177" y="77637"/>
            <a:ext cx="10515600" cy="6247864"/>
          </a:xfrm>
          <a:prstGeom prst="rect">
            <a:avLst/>
          </a:prstGeom>
          <a:noFill/>
        </p:spPr>
        <p:txBody>
          <a:bodyPr wrap="square" rtlCol="0">
            <a:spAutoFit/>
          </a:bodyPr>
          <a:lstStyle/>
          <a:p>
            <a:r>
              <a:rPr lang="tr-TR" b="0" i="0" dirty="0">
                <a:effectLst/>
                <a:latin typeface="-apple-system"/>
              </a:rPr>
              <a:t>B. İşlemiş Dönem İGT Hesabı (10.04.2020 - 10.07.2020)</a:t>
            </a:r>
            <a:br>
              <a:rPr lang="tr-TR" dirty="0"/>
            </a:br>
            <a:endParaRPr lang="tr-TR" dirty="0"/>
          </a:p>
          <a:p>
            <a:r>
              <a:rPr lang="tr-TR" sz="1400" b="0" i="0" dirty="0">
                <a:effectLst/>
                <a:latin typeface="-apple-system"/>
              </a:rPr>
              <a:t>	Kerem Sezgin'in 10.04.2020 - 10.07.2020 tarihleri arasındaki işlemiş dönem gelirine ilişkin </a:t>
            </a:r>
            <a:r>
              <a:rPr lang="tr-TR" sz="1400" b="0" i="0" dirty="0" err="1">
                <a:effectLst/>
                <a:latin typeface="-apple-system"/>
              </a:rPr>
              <a:t>AGİ'siz</a:t>
            </a:r>
            <a:r>
              <a:rPr lang="tr-TR" sz="1400" b="0" i="0" dirty="0">
                <a:effectLst/>
                <a:latin typeface="-apple-system"/>
              </a:rPr>
              <a:t> net asgari ücret ve AGİ tutarı, aşağıdaki tabloda gösterilmiştir. İşlemiş dönem boyunca, Kerem Sezgin'in 18 yaşından küçük olması nedeniyle, hesaplamada </a:t>
            </a:r>
            <a:r>
              <a:rPr lang="tr-TR" sz="1400" b="0" i="0" dirty="0" err="1">
                <a:effectLst/>
                <a:latin typeface="-apple-system"/>
              </a:rPr>
              <a:t>AGİ'siz</a:t>
            </a:r>
            <a:r>
              <a:rPr lang="tr-TR" sz="1400" b="0" i="0" dirty="0">
                <a:effectLst/>
                <a:latin typeface="-apple-system"/>
              </a:rPr>
              <a:t> net</a:t>
            </a:r>
            <a:br>
              <a:rPr lang="tr-TR" sz="1400" dirty="0"/>
            </a:br>
            <a:r>
              <a:rPr lang="tr-TR" sz="1400" b="0" i="0" dirty="0">
                <a:effectLst/>
                <a:latin typeface="-apple-system"/>
              </a:rPr>
              <a:t>asgari ücret tutarı göz önünde bulundurulmuştur.</a:t>
            </a:r>
          </a:p>
          <a:p>
            <a:endParaRPr lang="tr-TR" sz="1400" dirty="0">
              <a:latin typeface="-apple-system"/>
            </a:endParaRPr>
          </a:p>
          <a:p>
            <a:r>
              <a:rPr lang="tr-TR" sz="1400" u="sng" dirty="0">
                <a:latin typeface="-apple-system"/>
              </a:rPr>
              <a:t>İşlemiş dönem süresi ve aylık </a:t>
            </a:r>
            <a:r>
              <a:rPr lang="tr-TR" sz="1400" u="sng" dirty="0" err="1">
                <a:latin typeface="-apple-system"/>
              </a:rPr>
              <a:t>Gİ’siz</a:t>
            </a:r>
            <a:r>
              <a:rPr lang="tr-TR" sz="1400" u="sng" dirty="0">
                <a:latin typeface="-apple-system"/>
              </a:rPr>
              <a:t> net AÜ ile AGİ tutarları;</a:t>
            </a: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r>
              <a:rPr lang="tr-TR" sz="1400" b="0" i="0" dirty="0">
                <a:effectLst/>
                <a:latin typeface="-apple-system"/>
              </a:rPr>
              <a:t>	Tablo’ ya göre; 10.04.2020 - 10.07.2020 arası 3 ay 1 günlük süre 3+1/30 = 3,033333 ay olduğundan Kerem Sezgin'in işlemiş dönem geliri, aşağıdaki şekilde hesaplanmıştır.</a:t>
            </a:r>
          </a:p>
          <a:p>
            <a:r>
              <a:rPr lang="tr-TR" sz="1400" dirty="0">
                <a:latin typeface="-apple-system"/>
              </a:rPr>
              <a:t>         </a:t>
            </a:r>
          </a:p>
          <a:p>
            <a:r>
              <a:rPr lang="tr-TR" sz="1400" dirty="0">
                <a:latin typeface="-apple-system"/>
              </a:rPr>
              <a:t> </a:t>
            </a:r>
            <a:r>
              <a:rPr lang="tr-TR" sz="1400" b="0" i="0" u="sng" dirty="0">
                <a:effectLst/>
                <a:latin typeface="-apple-system"/>
              </a:rPr>
              <a:t>İşlemiş Dönem Net Geliri </a:t>
            </a:r>
            <a:r>
              <a:rPr lang="tr-TR" sz="1400" b="0" i="0" dirty="0">
                <a:effectLst/>
                <a:latin typeface="-apple-system"/>
              </a:rPr>
              <a:t>= (2.103, 97 TL+ 0,00 TL) x 3,033333 ay = 2.103, 97 TL x 3,033333 ay</a:t>
            </a:r>
            <a:br>
              <a:rPr lang="tr-TR" sz="1400" dirty="0"/>
            </a:br>
            <a:r>
              <a:rPr lang="tr-TR" sz="1400" dirty="0"/>
              <a:t>        </a:t>
            </a:r>
          </a:p>
          <a:p>
            <a:r>
              <a:rPr lang="tr-TR" sz="1400" b="0" i="0" dirty="0">
                <a:effectLst/>
                <a:latin typeface="-apple-system"/>
              </a:rPr>
              <a:t>                                               =6.382, 04 TL</a:t>
            </a:r>
          </a:p>
          <a:p>
            <a:endParaRPr lang="tr-TR" sz="1400" u="sng" dirty="0">
              <a:latin typeface="-apple-system"/>
            </a:endParaRPr>
          </a:p>
          <a:p>
            <a:r>
              <a:rPr lang="tr-TR" sz="1400" b="0" i="0" u="sng" dirty="0">
                <a:effectLst/>
                <a:latin typeface="-apple-system"/>
              </a:rPr>
              <a:t>İşlemiş Dönem Sürekli İGT Hesabı:</a:t>
            </a:r>
            <a:br>
              <a:rPr lang="tr-TR" sz="1400" dirty="0"/>
            </a:br>
            <a:r>
              <a:rPr lang="tr-TR" sz="1400" dirty="0"/>
              <a:t>  	</a:t>
            </a:r>
            <a:r>
              <a:rPr lang="tr-TR" sz="1400" b="0" i="0" dirty="0">
                <a:effectLst/>
                <a:latin typeface="-apple-system"/>
              </a:rPr>
              <a:t>İşlemiş dönem sürekli iş göremezlik tazminatı, hesaplanan dönem net geliri ile %12,1 sürekli iş göremezlik oranının çarpılmasıyla elde edilmektedir.</a:t>
            </a:r>
            <a:br>
              <a:rPr lang="tr-TR" sz="1400" dirty="0"/>
            </a:br>
            <a:r>
              <a:rPr lang="tr-TR" sz="1400" dirty="0"/>
              <a:t>                                  </a:t>
            </a:r>
          </a:p>
          <a:p>
            <a:r>
              <a:rPr lang="tr-TR" sz="1400" b="0" i="0" dirty="0">
                <a:effectLst/>
                <a:latin typeface="-apple-system"/>
              </a:rPr>
              <a:t>                   İşlemiş Dönem Sürekli İGT = Dönem Net Geliri × 0,121 iş göremezlik oranı = 6.382,04 TL x 0,121</a:t>
            </a:r>
            <a:br>
              <a:rPr lang="tr-TR" sz="1400" dirty="0"/>
            </a:br>
            <a:r>
              <a:rPr lang="tr-TR" sz="1400" dirty="0"/>
              <a:t> </a:t>
            </a:r>
          </a:p>
          <a:p>
            <a:r>
              <a:rPr lang="tr-TR" sz="1400" b="0" i="0" dirty="0">
                <a:effectLst/>
                <a:latin typeface="-apple-system"/>
              </a:rPr>
              <a:t>                                                                   = 772,23 TL</a:t>
            </a:r>
            <a:endParaRPr lang="tr-TR" sz="1400" dirty="0"/>
          </a:p>
        </p:txBody>
      </p:sp>
      <p:pic>
        <p:nvPicPr>
          <p:cNvPr id="6" name="Resim 5">
            <a:extLst>
              <a:ext uri="{FF2B5EF4-FFF2-40B4-BE49-F238E27FC236}">
                <a16:creationId xmlns:a16="http://schemas.microsoft.com/office/drawing/2014/main" id="{A0F936BD-D7DC-9B57-D368-EDD4FD30B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77" y="1800616"/>
            <a:ext cx="9824065" cy="1032045"/>
          </a:xfrm>
          <a:prstGeom prst="rect">
            <a:avLst/>
          </a:prstGeom>
        </p:spPr>
      </p:pic>
    </p:spTree>
    <p:extLst>
      <p:ext uri="{BB962C8B-B14F-4D97-AF65-F5344CB8AC3E}">
        <p14:creationId xmlns:p14="http://schemas.microsoft.com/office/powerpoint/2010/main" val="1174601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F5E610C-7678-DEDB-4F7C-B95C540DCB9B}"/>
              </a:ext>
            </a:extLst>
          </p:cNvPr>
          <p:cNvSpPr txBox="1"/>
          <p:nvPr/>
        </p:nvSpPr>
        <p:spPr>
          <a:xfrm>
            <a:off x="603847" y="258901"/>
            <a:ext cx="10196423" cy="4462760"/>
          </a:xfrm>
          <a:prstGeom prst="rect">
            <a:avLst/>
          </a:prstGeom>
          <a:noFill/>
        </p:spPr>
        <p:txBody>
          <a:bodyPr wrap="square" rtlCol="0">
            <a:spAutoFit/>
          </a:bodyPr>
          <a:lstStyle/>
          <a:p>
            <a:r>
              <a:rPr lang="tr-TR" b="0" i="0" dirty="0">
                <a:effectLst/>
                <a:latin typeface="-apple-system"/>
              </a:rPr>
              <a:t>C. İşleyecek Dönem İGT Hesabı (11.07.2020 tarihinden itibaren)</a:t>
            </a:r>
            <a:br>
              <a:rPr lang="tr-TR" sz="1400" dirty="0"/>
            </a:br>
            <a:endParaRPr lang="tr-TR" sz="1400" dirty="0"/>
          </a:p>
          <a:p>
            <a:r>
              <a:rPr lang="tr-TR" sz="1400" b="0" i="0" dirty="0">
                <a:effectLst/>
                <a:latin typeface="-apple-system"/>
              </a:rPr>
              <a:t>	Kerem Sezgin'in işleyecek dönem geliri, 18 yaş öncesi dönem, askerlik dönemi, aktif ve pasif dönem olarak aşağıdaki şekilde hesaplanmıştır.</a:t>
            </a:r>
            <a:br>
              <a:rPr lang="tr-TR" sz="1400" dirty="0"/>
            </a:br>
            <a:endParaRPr lang="tr-TR" sz="1400" dirty="0"/>
          </a:p>
          <a:p>
            <a:r>
              <a:rPr lang="tr-TR" sz="1400" b="0" i="0" dirty="0">
                <a:effectLst/>
                <a:latin typeface="-apple-system"/>
              </a:rPr>
              <a:t>-18 Yaş öncesi dönem: Hesap tarihindeki </a:t>
            </a:r>
            <a:r>
              <a:rPr lang="tr-TR" sz="1400" b="0" i="0" dirty="0" err="1">
                <a:effectLst/>
                <a:latin typeface="-apple-system"/>
              </a:rPr>
              <a:t>AGİ'siz</a:t>
            </a:r>
            <a:r>
              <a:rPr lang="tr-TR" sz="1400" b="0" i="0" dirty="0">
                <a:effectLst/>
                <a:latin typeface="-apple-system"/>
              </a:rPr>
              <a:t> net asgari ücret tutarı kullanılmıştır.</a:t>
            </a:r>
            <a:br>
              <a:rPr lang="tr-TR" sz="1400" dirty="0"/>
            </a:br>
            <a:endParaRPr lang="tr-TR" sz="1400" dirty="0"/>
          </a:p>
          <a:p>
            <a:r>
              <a:rPr lang="tr-TR" sz="1400" b="0" i="0" dirty="0">
                <a:effectLst/>
                <a:latin typeface="-apple-system"/>
              </a:rPr>
              <a:t>-Askerlik dönemi: Hesap tarihindeki </a:t>
            </a:r>
            <a:r>
              <a:rPr lang="tr-TR" sz="1400" b="0" i="0" dirty="0" err="1">
                <a:effectLst/>
                <a:latin typeface="-apple-system"/>
              </a:rPr>
              <a:t>AGİ'siz</a:t>
            </a:r>
            <a:r>
              <a:rPr lang="tr-TR" sz="1400" b="0" i="0" dirty="0">
                <a:effectLst/>
                <a:latin typeface="-apple-system"/>
              </a:rPr>
              <a:t> net asgari ücret tutarı kullanılmıştır.</a:t>
            </a:r>
            <a:br>
              <a:rPr lang="tr-TR" sz="1400" dirty="0"/>
            </a:br>
            <a:endParaRPr lang="tr-TR" sz="1400" dirty="0"/>
          </a:p>
          <a:p>
            <a:r>
              <a:rPr lang="tr-TR" sz="1400" b="0" i="0" dirty="0">
                <a:effectLst/>
                <a:latin typeface="-apple-system"/>
              </a:rPr>
              <a:t>-Aktif dönem: Hesap tarihindeki </a:t>
            </a:r>
            <a:r>
              <a:rPr lang="tr-TR" sz="1400" b="0" i="0" dirty="0" err="1">
                <a:effectLst/>
                <a:latin typeface="-apple-system"/>
              </a:rPr>
              <a:t>AGI'siz</a:t>
            </a:r>
            <a:r>
              <a:rPr lang="tr-TR" sz="1400" b="0" i="0" dirty="0">
                <a:effectLst/>
                <a:latin typeface="-apple-system"/>
              </a:rPr>
              <a:t> net asgari ücret tutarı üzerine ilerideki eşin çalışma durumu ve muhtemel destek gören çocuk sayısına uygun AGİ tutarları eklenmiştir.</a:t>
            </a:r>
            <a:br>
              <a:rPr lang="tr-TR" sz="1400" dirty="0"/>
            </a:br>
            <a:endParaRPr lang="tr-TR" sz="1400" dirty="0"/>
          </a:p>
          <a:p>
            <a:r>
              <a:rPr lang="tr-TR" sz="1400" b="0" i="0" dirty="0">
                <a:effectLst/>
                <a:latin typeface="-apple-system"/>
              </a:rPr>
              <a:t>-Pasif dönem: Hesap tarihindeki </a:t>
            </a:r>
            <a:r>
              <a:rPr lang="tr-TR" sz="1400" b="0" i="0" dirty="0" err="1">
                <a:effectLst/>
                <a:latin typeface="-apple-system"/>
              </a:rPr>
              <a:t>AGİ'siz</a:t>
            </a:r>
            <a:r>
              <a:rPr lang="tr-TR" sz="1400" b="0" i="0" dirty="0">
                <a:effectLst/>
                <a:latin typeface="-apple-system"/>
              </a:rPr>
              <a:t> net asgari ücret tutarı kullanılmıştır. İşleyecek döneme ilişkin aylık gelirler ve değişim yaşları </a:t>
            </a:r>
            <a:r>
              <a:rPr lang="tr-TR" sz="1400" dirty="0">
                <a:latin typeface="-apple-system"/>
              </a:rPr>
              <a:t>aşağıdaki tabloda </a:t>
            </a:r>
            <a:r>
              <a:rPr lang="tr-TR" sz="1400" b="0" i="0" dirty="0">
                <a:effectLst/>
                <a:latin typeface="-apple-system"/>
              </a:rPr>
              <a:t>gösterilmektedir.</a:t>
            </a:r>
          </a:p>
          <a:p>
            <a:endParaRPr lang="tr-TR" sz="1400" dirty="0">
              <a:latin typeface="-apple-system"/>
            </a:endParaRPr>
          </a:p>
          <a:p>
            <a:r>
              <a:rPr lang="tr-TR" sz="1400" dirty="0">
                <a:latin typeface="-apple-system"/>
              </a:rPr>
              <a:t>   İşleyecek dönem süreleri ve aylık </a:t>
            </a:r>
            <a:r>
              <a:rPr lang="tr-TR" sz="1400" dirty="0" err="1">
                <a:latin typeface="-apple-system"/>
              </a:rPr>
              <a:t>AGİ’siz</a:t>
            </a:r>
            <a:r>
              <a:rPr lang="tr-TR" sz="1400" dirty="0">
                <a:latin typeface="-apple-system"/>
              </a:rPr>
              <a:t> net AÜ ile AGİ tutarları (</a:t>
            </a:r>
            <a:r>
              <a:rPr lang="tr-TR" sz="1400" dirty="0" err="1">
                <a:latin typeface="-apple-system"/>
              </a:rPr>
              <a:t>Aktüeryal</a:t>
            </a:r>
            <a:r>
              <a:rPr lang="tr-TR" sz="1400" dirty="0">
                <a:latin typeface="-apple-system"/>
              </a:rPr>
              <a:t> Yöntem – Bakiye Ömür ve Bilinen Gelir Yaklaşımı) tablosu;</a:t>
            </a: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p:txBody>
      </p:sp>
      <p:pic>
        <p:nvPicPr>
          <p:cNvPr id="6" name="Resim 5" descr="metin, sayı, numara, yazı tipi, doküman, belge içeren bir resim&#10;&#10;Açıklama otomatik olarak oluşturuldu">
            <a:extLst>
              <a:ext uri="{FF2B5EF4-FFF2-40B4-BE49-F238E27FC236}">
                <a16:creationId xmlns:a16="http://schemas.microsoft.com/office/drawing/2014/main" id="{01FB8DC5-B858-A250-8848-00C009D60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25" y="3938568"/>
            <a:ext cx="7795967" cy="2188855"/>
          </a:xfrm>
          <a:prstGeom prst="rect">
            <a:avLst/>
          </a:prstGeom>
        </p:spPr>
      </p:pic>
    </p:spTree>
    <p:extLst>
      <p:ext uri="{BB962C8B-B14F-4D97-AF65-F5344CB8AC3E}">
        <p14:creationId xmlns:p14="http://schemas.microsoft.com/office/powerpoint/2010/main" val="2638355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832D84A9-A473-8FFC-BCCD-BD2F7B7D8410}"/>
                  </a:ext>
                </a:extLst>
              </p:cNvPr>
              <p:cNvSpPr txBox="1"/>
              <p:nvPr/>
            </p:nvSpPr>
            <p:spPr>
              <a:xfrm>
                <a:off x="372177" y="475467"/>
                <a:ext cx="11004884" cy="5405006"/>
              </a:xfrm>
              <a:prstGeom prst="rect">
                <a:avLst/>
              </a:prstGeom>
              <a:noFill/>
            </p:spPr>
            <p:txBody>
              <a:bodyPr wrap="square" rtlCol="0">
                <a:spAutoFit/>
              </a:bodyPr>
              <a:lstStyle/>
              <a:p>
                <a:r>
                  <a:rPr lang="tr-TR" sz="1400" dirty="0"/>
                  <a:t>Kerem Sezgin’in işleyecek dönem net </a:t>
                </a:r>
                <a:r>
                  <a:rPr lang="tr-TR" sz="1400" dirty="0" err="1"/>
                  <a:t>gelirir</a:t>
                </a:r>
                <a:r>
                  <a:rPr lang="tr-TR" sz="1400" dirty="0"/>
                  <a:t> , hesap tarihinden yıl bitimine kalan 5,666667 ay , 18 yaş öncesi 8 yıl , 1 yıl askerlik dönemi , 3 yıl askerlik öncesi ve 38 yıl askerlik sonrası olmak üzere toplam 41 yıl aktif dönem ve 9 yıllık pasif dönem süresi dikkate alınarak aşağıdaki şekilde hesaplanmıştır.</a:t>
                </a:r>
              </a:p>
              <a:p>
                <a:endParaRPr lang="tr-TR" sz="1400" dirty="0"/>
              </a:p>
              <a:p>
                <a:r>
                  <a:rPr lang="en-US" sz="1400" dirty="0" err="1">
                    <a:effectLst/>
                    <a:latin typeface="Microsoft YaHei" panose="020B0503020204020204" pitchFamily="34" charset="-122"/>
                    <a:cs typeface="Times New Roman" panose="02020603050405020304" pitchFamily="18" charset="0"/>
                  </a:rPr>
                  <a:t>İş</a:t>
                </a:r>
                <a:r>
                  <a:rPr lang="tr-TR" sz="1400" dirty="0" err="1">
                    <a:effectLst/>
                    <a:latin typeface="Microsoft YaHei" panose="020B0503020204020204" pitchFamily="34" charset="-122"/>
                    <a:cs typeface="Times New Roman" panose="02020603050405020304" pitchFamily="18" charset="0"/>
                  </a:rPr>
                  <a:t>leyecek</a:t>
                </a:r>
                <a:r>
                  <a:rPr lang="tr-TR" sz="1400" dirty="0">
                    <a:effectLst/>
                    <a:latin typeface="Microsoft YaHei" panose="020B0503020204020204" pitchFamily="34" charset="-122"/>
                    <a:cs typeface="Times New Roman" panose="02020603050405020304" pitchFamily="18" charset="0"/>
                  </a:rPr>
                  <a:t> Dönem Net Geliri  </a:t>
                </a:r>
              </a:p>
              <a:p>
                <a:r>
                  <a:rPr lang="tr-TR" sz="1400" dirty="0">
                    <a:latin typeface="Microsoft YaHei" panose="020B0503020204020204" pitchFamily="34" charset="-122"/>
                    <a:cs typeface="Times New Roman" panose="02020603050405020304" pitchFamily="18" charset="0"/>
                  </a:rPr>
                  <a:t>         =</a:t>
                </a:r>
                <a:r>
                  <a:rPr lang="tr-TR" sz="1400" dirty="0">
                    <a:effectLst/>
                    <a:latin typeface="Microsoft YaHei" panose="020B0503020204020204" pitchFamily="34" charset="-122"/>
                    <a:cs typeface="Times New Roman" panose="02020603050405020304" pitchFamily="18" charset="0"/>
                  </a:rPr>
                  <a:t> (2.103, 97 TL x 5, 666667 ay) </a:t>
                </a:r>
                <a:r>
                  <a:rPr lang="en-US" sz="1400" dirty="0">
                    <a:effectLst/>
                    <a:latin typeface="Microsoft YaHei" panose="020B0503020204020204" pitchFamily="34" charset="-122"/>
                    <a:cs typeface="Times New Roman" panose="02020603050405020304" pitchFamily="18" charset="0"/>
                  </a:rPr>
                  <a:t>×</a:t>
                </a:r>
                <a:r>
                  <a:rPr lang="tr-TR" sz="1400" dirty="0">
                    <a:effectLst/>
                    <a:latin typeface="Microsoft YaHei" panose="020B0503020204020204" pitchFamily="34" charset="-122"/>
                    <a:cs typeface="Times New Roman" panose="02020603050405020304" pitchFamily="18" charset="0"/>
                  </a:rPr>
                  <a:t> </a:t>
                </a:r>
                <a14:m>
                  <m:oMath xmlns:m="http://schemas.openxmlformats.org/officeDocument/2006/math">
                    <m:sSub>
                      <m:sSubPr>
                        <m:ctrlPr>
                          <a:rPr lang="tr-TR" sz="1400" i="1" smtClean="0">
                            <a:latin typeface="Cambria Math" panose="02040503050406030204" pitchFamily="18" charset="0"/>
                          </a:rPr>
                        </m:ctrlPr>
                      </m:sSubPr>
                      <m:e>
                        <m:acc>
                          <m:accPr>
                            <m:chr m:val="̈"/>
                            <m:ctrlPr>
                              <a:rPr lang="tr-TR" sz="1400" b="0" i="1" smtClean="0">
                                <a:latin typeface="Cambria Math" panose="02040503050406030204" pitchFamily="18" charset="0"/>
                              </a:rPr>
                            </m:ctrlPr>
                          </m:accPr>
                          <m:e>
                            <m:r>
                              <a:rPr lang="tr-TR" sz="1400" b="0" i="1" smtClean="0">
                                <a:latin typeface="Cambria Math" panose="02040503050406030204" pitchFamily="18" charset="0"/>
                              </a:rPr>
                              <m:t>𝑎</m:t>
                            </m:r>
                          </m:e>
                        </m:acc>
                      </m:e>
                      <m:sub>
                        <m:r>
                          <a:rPr lang="tr-TR" sz="1400" b="0" i="1" smtClean="0">
                            <a:latin typeface="Cambria Math" panose="02040503050406030204" pitchFamily="18" charset="0"/>
                          </a:rPr>
                          <m:t>9:1</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b="0" i="1" dirty="0" smtClean="0">
                            <a:latin typeface="Cambria Math" panose="02040503050406030204" pitchFamily="18" charset="0"/>
                          </a:rPr>
                          <m:t>𝑁</m:t>
                        </m:r>
                      </m:e>
                      <m:sub>
                        <m:r>
                          <a:rPr lang="tr-TR" sz="1400" b="0" i="1" dirty="0" smtClean="0">
                            <a:latin typeface="Cambria Math" panose="02040503050406030204" pitchFamily="18" charset="0"/>
                          </a:rPr>
                          <m:t>9</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b="0" i="1" dirty="0" smtClean="0">
                            <a:latin typeface="Cambria Math" panose="02040503050406030204" pitchFamily="18" charset="0"/>
                          </a:rPr>
                          <m:t>𝑁</m:t>
                        </m:r>
                      </m:e>
                      <m:sub>
                        <m:r>
                          <a:rPr lang="tr-TR" sz="1400" b="0" i="1" dirty="0" smtClean="0">
                            <a:latin typeface="Cambria Math" panose="02040503050406030204" pitchFamily="18" charset="0"/>
                          </a:rPr>
                          <m:t>10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b="0" i="1" dirty="0" smtClean="0">
                            <a:latin typeface="Cambria Math" panose="02040503050406030204" pitchFamily="18" charset="0"/>
                          </a:rPr>
                          <m:t>𝐷</m:t>
                        </m:r>
                      </m:e>
                      <m:sub>
                        <m:r>
                          <a:rPr lang="tr-TR" sz="1400" b="0" i="1" dirty="0" smtClean="0">
                            <a:latin typeface="Cambria Math" panose="02040503050406030204" pitchFamily="18" charset="0"/>
                          </a:rPr>
                          <m:t>9</m:t>
                        </m:r>
                      </m:sub>
                    </m:sSub>
                  </m:oMath>
                </a14:m>
                <a:r>
                  <a:rPr lang="tr-TR" sz="1400" dirty="0"/>
                  <a:t>=1+ </a:t>
                </a:r>
                <a:r>
                  <a:rPr lang="tr-TR" sz="1400" dirty="0">
                    <a:latin typeface="Microsoft YaHei" panose="020B0503020204020204" pitchFamily="34" charset="-122"/>
                    <a:cs typeface="Times New Roman" panose="02020603050405020304" pitchFamily="18" charset="0"/>
                  </a:rPr>
                  <a:t>(2.103, 97 TL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1</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8</m:t>
                        </m:r>
                      </m:sub>
                    </m:sSub>
                  </m:oMath>
                </a14:m>
                <a:r>
                  <a:rPr lang="tr-TR" sz="1400" dirty="0"/>
                  <a:t>┐→(</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10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i="1" dirty="0">
                            <a:latin typeface="Cambria Math" panose="02040503050406030204" pitchFamily="18" charset="0"/>
                          </a:rPr>
                          <m:t>1</m:t>
                        </m:r>
                        <m:r>
                          <a:rPr lang="tr-TR" sz="1400" b="0" i="1" dirty="0" smtClean="0">
                            <a:latin typeface="Cambria Math" panose="02040503050406030204" pitchFamily="18" charset="0"/>
                          </a:rPr>
                          <m:t>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=7,377506</a:t>
                </a:r>
              </a:p>
              <a:p>
                <a:r>
                  <a:rPr lang="tr-TR" sz="1400" dirty="0"/>
                  <a:t> </a:t>
                </a:r>
              </a:p>
              <a:p>
                <a:r>
                  <a:rPr lang="tr-TR" sz="1400" dirty="0"/>
                  <a:t>         </a:t>
                </a:r>
                <a:r>
                  <a:rPr lang="tr-TR" dirty="0"/>
                  <a:t>+ </a:t>
                </a:r>
                <a:r>
                  <a:rPr lang="tr-TR" sz="1400" dirty="0"/>
                  <a:t>(2.324, 70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9</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3</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18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21</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=2,498373 +</a:t>
                </a:r>
                <a:r>
                  <a:rPr lang="tr-TR" sz="1400" dirty="0">
                    <a:latin typeface="Microsoft YaHei" panose="020B0503020204020204" pitchFamily="34" charset="-122"/>
                    <a:cs typeface="Times New Roman" panose="02020603050405020304" pitchFamily="18" charset="0"/>
                  </a:rPr>
                  <a:t> (2.103, 97 TL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12</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1</m:t>
                        </m:r>
                      </m:sub>
                    </m:sSub>
                  </m:oMath>
                </a14:m>
                <a:r>
                  <a:rPr lang="tr-TR" sz="1400" dirty="0"/>
                  <a:t>┐→(</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21</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22</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=0,802197</a:t>
                </a:r>
              </a:p>
              <a:p>
                <a:endParaRPr lang="tr-TR" sz="1400" dirty="0"/>
              </a:p>
              <a:p>
                <a:r>
                  <a:rPr lang="tr-TR" sz="1400" dirty="0"/>
                  <a:t>         + (2.324, 70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13</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6</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22</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=4,509116+ + (2.324, 70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19</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2</m:t>
                        </m:r>
                      </m:sub>
                    </m:sSub>
                  </m:oMath>
                </a14:m>
                <a:r>
                  <a:rPr lang="tr-TR" sz="1400" dirty="0"/>
                  <a:t>┐→(</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i="1" dirty="0">
                            <a:latin typeface="Cambria Math" panose="02040503050406030204" pitchFamily="18" charset="0"/>
                          </a:rPr>
                          <m:t>2</m:t>
                        </m:r>
                        <m:r>
                          <a:rPr lang="tr-TR" sz="1400" b="0" i="1" dirty="0" smtClean="0">
                            <a:latin typeface="Cambria Math" panose="02040503050406030204" pitchFamily="18" charset="0"/>
                          </a:rPr>
                          <m:t>8</m:t>
                        </m:r>
                      </m:sub>
                    </m:sSub>
                  </m:oMath>
                </a14:m>
                <a:r>
                  <a:rPr lang="tr-TR" sz="1400" dirty="0"/>
                  <a:t>-30)/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=1,393691</a:t>
                </a:r>
              </a:p>
              <a:p>
                <a:endParaRPr lang="tr-TR" sz="1400" dirty="0"/>
              </a:p>
              <a:p>
                <a:r>
                  <a:rPr lang="tr-TR" sz="1400" dirty="0"/>
                  <a:t>         + (2.357, 80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21</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2</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30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32</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=1,342280+ (2.390, 91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23</a:t>
                </a:r>
                <a14:m>
                  <m:oMath xmlns:m="http://schemas.openxmlformats.org/officeDocument/2006/math">
                    <m:sSub>
                      <m:sSubPr>
                        <m:ctrlPr>
                          <a:rPr lang="tr-TR" sz="1400" i="1" smtClean="0">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16</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32</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48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=9,070063</a:t>
                </a:r>
              </a:p>
              <a:p>
                <a:endParaRPr lang="tr-TR" sz="1400" dirty="0"/>
              </a:p>
              <a:p>
                <a:r>
                  <a:rPr lang="tr-TR" sz="1400" dirty="0"/>
                  <a:t>         + (2.357, 80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39</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2</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48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50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=0,940811+ (2.324, 70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41</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15</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50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65</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=5,708766</a:t>
                </a:r>
              </a:p>
              <a:p>
                <a:endParaRPr lang="tr-TR" sz="1400" dirty="0"/>
              </a:p>
              <a:p>
                <a:r>
                  <a:rPr lang="tr-TR" sz="1400" dirty="0"/>
                  <a:t>         + </a:t>
                </a:r>
                <a:r>
                  <a:rPr lang="tr-TR" sz="1400" dirty="0">
                    <a:effectLst/>
                    <a:latin typeface="Microsoft YaHei" panose="020B0503020204020204" pitchFamily="34" charset="-122"/>
                    <a:cs typeface="Times New Roman" panose="02020603050405020304" pitchFamily="18" charset="0"/>
                  </a:rPr>
                  <a:t>(2.103, 97 TL x 12ay) </a:t>
                </a:r>
                <a:r>
                  <a:rPr lang="en-US" sz="1400" dirty="0">
                    <a:effectLst/>
                    <a:latin typeface="Microsoft YaHei" panose="020B0503020204020204" pitchFamily="34" charset="-122"/>
                    <a:cs typeface="Times New Roman" panose="02020603050405020304" pitchFamily="18" charset="0"/>
                  </a:rPr>
                  <a:t>×</a:t>
                </a:r>
                <a:r>
                  <a:rPr lang="tr-TR" sz="1400" dirty="0">
                    <a:effectLst/>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56</a:t>
                </a:r>
                <a14:m>
                  <m:oMath xmlns:m="http://schemas.openxmlformats.org/officeDocument/2006/math">
                    <m:sSub>
                      <m:sSubPr>
                        <m:ctrlPr>
                          <a:rPr lang="tr-TR" sz="1400" i="1" smtClean="0">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9</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b="0" i="1" dirty="0" smtClean="0">
                            <a:latin typeface="Cambria Math" panose="02040503050406030204" pitchFamily="18" charset="0"/>
                          </a:rPr>
                          <m:t>𝑁</m:t>
                        </m:r>
                      </m:e>
                      <m:sub>
                        <m:r>
                          <a:rPr lang="tr-TR" sz="1400" b="0" i="1" dirty="0" smtClean="0">
                            <a:latin typeface="Cambria Math" panose="02040503050406030204" pitchFamily="18" charset="0"/>
                          </a:rPr>
                          <m:t>65</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b="0" i="1" dirty="0" smtClean="0">
                            <a:latin typeface="Cambria Math" panose="02040503050406030204" pitchFamily="18" charset="0"/>
                          </a:rPr>
                          <m:t>𝑁</m:t>
                        </m:r>
                      </m:e>
                      <m:sub>
                        <m:r>
                          <a:rPr lang="tr-TR" sz="1400" b="0" i="1" dirty="0" smtClean="0">
                            <a:latin typeface="Cambria Math" panose="02040503050406030204" pitchFamily="18" charset="0"/>
                          </a:rPr>
                          <m:t>74</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b="0" i="1" dirty="0" smtClean="0">
                            <a:latin typeface="Cambria Math" panose="02040503050406030204" pitchFamily="18" charset="0"/>
                          </a:rPr>
                          <m:t>𝐷</m:t>
                        </m:r>
                      </m:e>
                      <m:sub>
                        <m:r>
                          <a:rPr lang="tr-TR" sz="1400" b="0" i="1" dirty="0" smtClean="0">
                            <a:latin typeface="Cambria Math" panose="02040503050406030204" pitchFamily="18" charset="0"/>
                          </a:rPr>
                          <m:t>9</m:t>
                        </m:r>
                      </m:sub>
                    </m:sSub>
                  </m:oMath>
                </a14:m>
                <a:r>
                  <a:rPr lang="tr-TR" sz="1400" dirty="0"/>
                  <a:t>=2,175397</a:t>
                </a:r>
              </a:p>
              <a:p>
                <a:r>
                  <a:rPr lang="tr-TR" sz="1400" dirty="0"/>
                  <a:t> </a:t>
                </a:r>
              </a:p>
              <a:p>
                <a:r>
                  <a:rPr lang="tr-TR" sz="1400" dirty="0"/>
                  <a:t>         =11.922,50 + 186.264,60 + 69.695,62 + 20.253,58 + 125.788,09 + 38.878,96 + 37.997,93 + 260.228,46 + 26.618,92 + 159.254,03 </a:t>
                </a:r>
              </a:p>
              <a:p>
                <a:r>
                  <a:rPr lang="tr-TR" sz="1400" dirty="0"/>
                  <a:t> </a:t>
                </a:r>
              </a:p>
              <a:p>
                <a:r>
                  <a:rPr lang="tr-TR" sz="1400" dirty="0"/>
                  <a:t>            +54.923,63 </a:t>
                </a:r>
              </a:p>
              <a:p>
                <a:r>
                  <a:rPr lang="tr-TR" sz="1400" dirty="0"/>
                  <a:t>          </a:t>
                </a:r>
              </a:p>
              <a:p>
                <a:r>
                  <a:rPr lang="tr-TR" sz="1400" dirty="0"/>
                  <a:t>         = 991.806,32 TL</a:t>
                </a:r>
              </a:p>
              <a:p>
                <a:r>
                  <a:rPr lang="tr-TR" sz="1400" dirty="0"/>
                  <a:t>  </a:t>
                </a:r>
              </a:p>
              <a:p>
                <a:r>
                  <a:rPr lang="tr-TR" sz="1400" dirty="0"/>
                  <a:t>         </a:t>
                </a:r>
              </a:p>
            </p:txBody>
          </p:sp>
        </mc:Choice>
        <mc:Fallback xmlns="">
          <p:sp>
            <p:nvSpPr>
              <p:cNvPr id="2" name="Metin kutusu 1">
                <a:extLst>
                  <a:ext uri="{FF2B5EF4-FFF2-40B4-BE49-F238E27FC236}">
                    <a16:creationId xmlns:a16="http://schemas.microsoft.com/office/drawing/2014/main" id="{832D84A9-A473-8FFC-BCCD-BD2F7B7D8410}"/>
                  </a:ext>
                </a:extLst>
              </p:cNvPr>
              <p:cNvSpPr txBox="1">
                <a:spLocks noRot="1" noChangeAspect="1" noMove="1" noResize="1" noEditPoints="1" noAdjustHandles="1" noChangeArrowheads="1" noChangeShapeType="1" noTextEdit="1"/>
              </p:cNvSpPr>
              <p:nvPr/>
            </p:nvSpPr>
            <p:spPr>
              <a:xfrm>
                <a:off x="372177" y="475467"/>
                <a:ext cx="11004884" cy="5405006"/>
              </a:xfrm>
              <a:prstGeom prst="rect">
                <a:avLst/>
              </a:prstGeom>
              <a:blipFill>
                <a:blip r:embed="rId2"/>
                <a:stretch>
                  <a:fillRect l="-166" t="-225" r="-443"/>
                </a:stretch>
              </a:blipFill>
            </p:spPr>
            <p:txBody>
              <a:bodyPr/>
              <a:lstStyle/>
              <a:p>
                <a:r>
                  <a:rPr lang="tr-TR">
                    <a:noFill/>
                  </a:rPr>
                  <a:t> </a:t>
                </a:r>
              </a:p>
            </p:txBody>
          </p:sp>
        </mc:Fallback>
      </mc:AlternateContent>
    </p:spTree>
    <p:extLst>
      <p:ext uri="{BB962C8B-B14F-4D97-AF65-F5344CB8AC3E}">
        <p14:creationId xmlns:p14="http://schemas.microsoft.com/office/powerpoint/2010/main" val="1600475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7F90174D-376B-12D1-F4A0-2615690C1797}"/>
              </a:ext>
            </a:extLst>
          </p:cNvPr>
          <p:cNvSpPr txBox="1"/>
          <p:nvPr/>
        </p:nvSpPr>
        <p:spPr>
          <a:xfrm>
            <a:off x="906379" y="1890117"/>
            <a:ext cx="10379242" cy="3077766"/>
          </a:xfrm>
          <a:prstGeom prst="rect">
            <a:avLst/>
          </a:prstGeom>
          <a:noFill/>
        </p:spPr>
        <p:txBody>
          <a:bodyPr wrap="square" rtlCol="0">
            <a:spAutoFit/>
          </a:bodyPr>
          <a:lstStyle/>
          <a:p>
            <a:r>
              <a:rPr lang="en-US" sz="1800" kern="100" dirty="0" err="1">
                <a:effectLst/>
                <a:latin typeface="Microsoft YaHei" panose="020B0503020204020204" pitchFamily="34" charset="-122"/>
                <a:ea typeface="Calibri" panose="020F0502020204030204" pitchFamily="34" charset="0"/>
                <a:cs typeface="Times New Roman" panose="02020603050405020304" pitchFamily="18" charset="0"/>
              </a:rPr>
              <a:t>İş</a:t>
            </a:r>
            <a:r>
              <a:rPr lang="tr-TR" sz="1800" kern="100" dirty="0" err="1">
                <a:effectLst/>
                <a:latin typeface="Microsoft YaHei" panose="020B0503020204020204" pitchFamily="34" charset="-122"/>
                <a:ea typeface="Calibri" panose="020F0502020204030204" pitchFamily="34" charset="0"/>
                <a:cs typeface="Times New Roman" panose="02020603050405020304" pitchFamily="18" charset="0"/>
              </a:rPr>
              <a:t>leyecek</a:t>
            </a:r>
            <a:r>
              <a:rPr lang="tr-TR" sz="1800" kern="100" dirty="0">
                <a:effectLst/>
                <a:latin typeface="Microsoft YaHei" panose="020B0503020204020204" pitchFamily="34" charset="-122"/>
                <a:ea typeface="Calibri" panose="020F0502020204030204" pitchFamily="34" charset="0"/>
                <a:cs typeface="Times New Roman" panose="02020603050405020304" pitchFamily="18" charset="0"/>
              </a:rPr>
              <a:t> Dönem Sürekli </a:t>
            </a:r>
            <a:r>
              <a:rPr lang="en-US" sz="1800" kern="100" dirty="0">
                <a:effectLst/>
                <a:latin typeface="Microsoft YaHei" panose="020B0503020204020204" pitchFamily="34" charset="-122"/>
                <a:ea typeface="Calibri" panose="020F0502020204030204" pitchFamily="34" charset="0"/>
                <a:cs typeface="Times New Roman" panose="02020603050405020304" pitchFamily="18" charset="0"/>
              </a:rPr>
              <a:t>İ</a:t>
            </a:r>
            <a:r>
              <a:rPr lang="tr-TR" sz="1800" kern="100" dirty="0">
                <a:effectLst/>
                <a:latin typeface="Microsoft YaHei" panose="020B0503020204020204" pitchFamily="34" charset="-122"/>
                <a:ea typeface="Calibri" panose="020F0502020204030204" pitchFamily="34" charset="0"/>
                <a:cs typeface="Times New Roman" panose="02020603050405020304" pitchFamily="18" charset="0"/>
              </a:rPr>
              <a:t>GT </a:t>
            </a:r>
            <a:r>
              <a:rPr lang="tr-TR" sz="1800" kern="100" dirty="0" err="1">
                <a:effectLst/>
                <a:latin typeface="Microsoft YaHei" panose="020B0503020204020204" pitchFamily="34" charset="-122"/>
                <a:ea typeface="Calibri" panose="020F0502020204030204" pitchFamily="34" charset="0"/>
                <a:cs typeface="Times New Roman" panose="02020603050405020304" pitchFamily="18" charset="0"/>
              </a:rPr>
              <a:t>Hesab</a:t>
            </a:r>
            <a:r>
              <a:rPr lang="en-US" sz="1800" kern="100" dirty="0">
                <a:effectLst/>
                <a:latin typeface="Microsoft YaHei" panose="020B0503020204020204" pitchFamily="34" charset="-122"/>
                <a:ea typeface="Calibri" panose="020F0502020204030204" pitchFamily="34" charset="0"/>
                <a:cs typeface="Times New Roman" panose="02020603050405020304" pitchFamily="18" charset="0"/>
              </a:rPr>
              <a:t>ı</a:t>
            </a:r>
            <a:r>
              <a:rPr lang="tr-TR" sz="1800" kern="100" dirty="0">
                <a:solidFill>
                  <a:srgbClr val="5A5A5A"/>
                </a:solidFill>
                <a:effectLst/>
                <a:latin typeface="Microsoft YaHei" panose="020B0503020204020204" pitchFamily="34" charset="-122"/>
                <a:ea typeface="Calibri" panose="020F0502020204030204" pitchFamily="34" charset="0"/>
                <a:cs typeface="Times New Roman" panose="02020603050405020304" pitchFamily="18" charset="0"/>
              </a:rPr>
              <a:t>:</a:t>
            </a: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İşleyecek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dönem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sürekli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iş</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göremezlik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tazminatı</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bu</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dönem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için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hesaplanan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net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gelir</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ile % 12,1 sürekli 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göremezlik oran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çarp</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lmas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elde edilmektedir.</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İşleyecek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Dönem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Sürekli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İGT =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Dönem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Net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Geliri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x 0,121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iş</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göremezlik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oranı</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991.806, 32 TL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0,121</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120.008,57 TL</a:t>
            </a:r>
          </a:p>
          <a:p>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Kerem Sezgin için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Yöntem - Bakiye Ömür ve Bilinen Gelir Yakla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na</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göre hesaplanan 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leyecek</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dönem sürekli 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göremezlik tazminat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y</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llara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ayr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nt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bir sonraki tabloda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detayl</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olarak gösterilmektedir.</a:t>
            </a:r>
          </a:p>
          <a:p>
            <a:endParaRPr lang="tr-TR" dirty="0"/>
          </a:p>
        </p:txBody>
      </p:sp>
    </p:spTree>
    <p:extLst>
      <p:ext uri="{BB962C8B-B14F-4D97-AF65-F5344CB8AC3E}">
        <p14:creationId xmlns:p14="http://schemas.microsoft.com/office/powerpoint/2010/main" val="712493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metin, kitap, kağıt, menü içeren bir resim&#10;&#10;Açıklama otomatik olarak oluşturuldu">
            <a:extLst>
              <a:ext uri="{FF2B5EF4-FFF2-40B4-BE49-F238E27FC236}">
                <a16:creationId xmlns:a16="http://schemas.microsoft.com/office/drawing/2014/main" id="{89908759-E47E-B79B-DF74-3EB333A4E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9814"/>
            <a:ext cx="6551629" cy="5868186"/>
          </a:xfrm>
          <a:prstGeom prst="rect">
            <a:avLst/>
          </a:prstGeom>
        </p:spPr>
      </p:pic>
      <p:sp>
        <p:nvSpPr>
          <p:cNvPr id="7" name="Metin kutusu 6">
            <a:extLst>
              <a:ext uri="{FF2B5EF4-FFF2-40B4-BE49-F238E27FC236}">
                <a16:creationId xmlns:a16="http://schemas.microsoft.com/office/drawing/2014/main" id="{1A971D24-4890-1301-6F68-57CE19E5F79D}"/>
              </a:ext>
            </a:extLst>
          </p:cNvPr>
          <p:cNvSpPr txBox="1"/>
          <p:nvPr/>
        </p:nvSpPr>
        <p:spPr>
          <a:xfrm>
            <a:off x="735291" y="276404"/>
            <a:ext cx="10510886" cy="369332"/>
          </a:xfrm>
          <a:prstGeom prst="rect">
            <a:avLst/>
          </a:prstGeom>
          <a:noFill/>
        </p:spPr>
        <p:txBody>
          <a:bodyPr wrap="square" rtlCol="0">
            <a:spAutoFit/>
          </a:bodyPr>
          <a:lstStyle/>
          <a:p>
            <a:r>
              <a:rPr lang="tr-TR" dirty="0"/>
              <a:t>  </a:t>
            </a:r>
            <a:r>
              <a:rPr lang="tr-TR" sz="1400" dirty="0"/>
              <a:t>İşleyecek dönem sürekli İGT (</a:t>
            </a:r>
            <a:r>
              <a:rPr lang="tr-TR" sz="1400" dirty="0" err="1"/>
              <a:t>aktüeryal</a:t>
            </a:r>
            <a:r>
              <a:rPr lang="tr-TR" sz="1400" dirty="0"/>
              <a:t> Yöntem – Bakiye Ömür ve Bilinen Gelir Yaklaşımı) tablosu;</a:t>
            </a:r>
            <a:r>
              <a:rPr lang="tr-TR" dirty="0"/>
              <a:t> </a:t>
            </a:r>
          </a:p>
        </p:txBody>
      </p:sp>
    </p:spTree>
    <p:extLst>
      <p:ext uri="{BB962C8B-B14F-4D97-AF65-F5344CB8AC3E}">
        <p14:creationId xmlns:p14="http://schemas.microsoft.com/office/powerpoint/2010/main" val="2182306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3E8FCE90-7DEB-94F9-2C65-2804D694BC35}"/>
              </a:ext>
            </a:extLst>
          </p:cNvPr>
          <p:cNvSpPr txBox="1"/>
          <p:nvPr/>
        </p:nvSpPr>
        <p:spPr>
          <a:xfrm>
            <a:off x="804829" y="541318"/>
            <a:ext cx="10202779" cy="5539978"/>
          </a:xfrm>
          <a:prstGeom prst="rect">
            <a:avLst/>
          </a:prstGeom>
          <a:noFill/>
        </p:spPr>
        <p:txBody>
          <a:bodyPr wrap="square" rtlCol="0">
            <a:spAutoFit/>
          </a:bodyPr>
          <a:lstStyle/>
          <a:p>
            <a:r>
              <a:rPr lang="tr-TR" sz="1800" dirty="0">
                <a:effectLst/>
                <a:latin typeface="Microsoft YaHei" panose="020B0503020204020204" pitchFamily="34" charset="-122"/>
                <a:cs typeface="Times New Roman" panose="02020603050405020304" pitchFamily="18" charset="0"/>
              </a:rPr>
              <a:t>D. Toplam Tazminat</a:t>
            </a:r>
          </a:p>
          <a:p>
            <a:endParaRPr lang="tr-TR" sz="1400" dirty="0"/>
          </a:p>
          <a:p>
            <a:r>
              <a:rPr lang="tr-TR" sz="1400" dirty="0">
                <a:effectLst/>
              </a:rPr>
              <a:t>	Malul kalan ki</a:t>
            </a:r>
            <a:r>
              <a:rPr lang="en-US" sz="1400" dirty="0">
                <a:effectLst/>
              </a:rPr>
              <a:t>ş</a:t>
            </a:r>
            <a:r>
              <a:rPr lang="tr-TR" sz="1400" dirty="0">
                <a:effectLst/>
              </a:rPr>
              <a:t>i için hesap tarihi ve kaza tarihi itibar</a:t>
            </a:r>
            <a:r>
              <a:rPr lang="en-US" sz="1400" dirty="0">
                <a:effectLst/>
              </a:rPr>
              <a:t>ı</a:t>
            </a:r>
            <a:r>
              <a:rPr lang="tr-TR" sz="1400" dirty="0" err="1">
                <a:effectLst/>
              </a:rPr>
              <a:t>yla</a:t>
            </a:r>
            <a:r>
              <a:rPr lang="tr-TR" sz="1400" dirty="0">
                <a:effectLst/>
              </a:rPr>
              <a:t> kusur indirimsiz toplam i</a:t>
            </a:r>
            <a:r>
              <a:rPr lang="en-US" sz="1400" dirty="0">
                <a:effectLst/>
              </a:rPr>
              <a:t>ş</a:t>
            </a:r>
            <a:r>
              <a:rPr lang="tr-TR" sz="1400" dirty="0"/>
              <a:t> </a:t>
            </a:r>
            <a:r>
              <a:rPr lang="tr-TR" sz="1400" dirty="0">
                <a:effectLst/>
              </a:rPr>
              <a:t>göremezlik tazminat tutarlar</a:t>
            </a:r>
            <a:r>
              <a:rPr lang="en-US" sz="1400" dirty="0">
                <a:effectLst/>
              </a:rPr>
              <a:t>ı</a:t>
            </a:r>
            <a:r>
              <a:rPr lang="tr-TR" sz="1400" dirty="0">
                <a:effectLst/>
              </a:rPr>
              <a:t>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p>
          <a:p>
            <a:br>
              <a:rPr lang="tr-TR" sz="1400" dirty="0">
                <a:effectLst/>
              </a:rPr>
            </a:br>
            <a:r>
              <a:rPr lang="tr-TR" sz="1400" u="sng" dirty="0">
                <a:effectLst/>
              </a:rPr>
              <a:t>Hesap Tarihi itibar</a:t>
            </a:r>
            <a:r>
              <a:rPr lang="en-US" sz="1400" u="sng" dirty="0">
                <a:effectLst/>
              </a:rPr>
              <a:t>ı</a:t>
            </a:r>
            <a:r>
              <a:rPr lang="tr-TR" sz="1400" u="sng" dirty="0" err="1">
                <a:effectLst/>
              </a:rPr>
              <a:t>yla</a:t>
            </a:r>
            <a:r>
              <a:rPr lang="tr-TR" sz="1400" u="sng" dirty="0">
                <a:effectLst/>
              </a:rPr>
              <a:t> Kusur </a:t>
            </a:r>
            <a:r>
              <a:rPr lang="en-US" sz="1400" u="sng" dirty="0">
                <a:effectLst/>
              </a:rPr>
              <a:t>İ</a:t>
            </a:r>
            <a:r>
              <a:rPr lang="tr-TR" sz="1400" u="sng" dirty="0" err="1">
                <a:effectLst/>
              </a:rPr>
              <a:t>ndirimsiz</a:t>
            </a:r>
            <a:r>
              <a:rPr lang="tr-TR" sz="1400" u="sng" dirty="0">
                <a:effectLst/>
              </a:rPr>
              <a:t> Toplam IGT </a:t>
            </a:r>
            <a:r>
              <a:rPr lang="tr-TR" sz="1400" u="sng" dirty="0" err="1">
                <a:effectLst/>
              </a:rPr>
              <a:t>Hesab</a:t>
            </a:r>
            <a:r>
              <a:rPr lang="en-US" sz="1400" u="sng" dirty="0">
                <a:effectLst/>
              </a:rPr>
              <a:t>ı</a:t>
            </a:r>
            <a:r>
              <a:rPr lang="tr-TR" sz="1400" u="sng" dirty="0">
                <a:effectLst/>
              </a:rPr>
              <a:t>:</a:t>
            </a:r>
          </a:p>
          <a:p>
            <a:br>
              <a:rPr lang="tr-TR" sz="1400" u="sng" dirty="0">
                <a:effectLst/>
              </a:rPr>
            </a:br>
            <a:r>
              <a:rPr lang="tr-TR" sz="1400" dirty="0">
                <a:effectLst/>
              </a:rPr>
              <a:t>	Kerem Sezgin için 11.07.2020 hesap tarihi itibar</a:t>
            </a:r>
            <a:r>
              <a:rPr lang="en-US" sz="1400" dirty="0">
                <a:effectLst/>
              </a:rPr>
              <a:t>ı</a:t>
            </a:r>
            <a:r>
              <a:rPr lang="tr-TR" sz="1400" dirty="0" err="1">
                <a:effectLst/>
              </a:rPr>
              <a:t>yla</a:t>
            </a:r>
            <a:r>
              <a:rPr lang="tr-TR" sz="1400" dirty="0">
                <a:effectLst/>
              </a:rPr>
              <a:t>:</a:t>
            </a:r>
            <a:br>
              <a:rPr lang="tr-TR" sz="1400" dirty="0">
                <a:effectLst/>
              </a:rPr>
            </a:br>
            <a:endParaRPr lang="tr-TR" sz="1400" dirty="0">
              <a:effectLst/>
            </a:endParaRPr>
          </a:p>
          <a:p>
            <a:r>
              <a:rPr lang="tr-TR" sz="1400" dirty="0"/>
              <a:t>-</a:t>
            </a:r>
            <a:r>
              <a:rPr lang="en-US" sz="1400" dirty="0" err="1">
                <a:effectLst/>
              </a:rPr>
              <a:t>İşlemiş</a:t>
            </a:r>
            <a:r>
              <a:rPr lang="en-US" sz="1400" dirty="0">
                <a:effectLst/>
              </a:rPr>
              <a:t> </a:t>
            </a:r>
            <a:r>
              <a:rPr lang="en-US" sz="1400" dirty="0" err="1">
                <a:effectLst/>
              </a:rPr>
              <a:t>Dönem</a:t>
            </a:r>
            <a:r>
              <a:rPr lang="en-US" sz="1400" dirty="0">
                <a:effectLst/>
              </a:rPr>
              <a:t> </a:t>
            </a:r>
            <a:r>
              <a:rPr lang="en-US" sz="1400" dirty="0" err="1">
                <a:effectLst/>
              </a:rPr>
              <a:t>Sürekli</a:t>
            </a:r>
            <a:r>
              <a:rPr lang="en-US" sz="1400" dirty="0">
                <a:effectLst/>
              </a:rPr>
              <a:t> </a:t>
            </a:r>
            <a:r>
              <a:rPr lang="en-US" sz="1400" dirty="0" err="1">
                <a:effectLst/>
              </a:rPr>
              <a:t>İş</a:t>
            </a:r>
            <a:r>
              <a:rPr lang="en-US" sz="1400" dirty="0">
                <a:effectLst/>
              </a:rPr>
              <a:t> </a:t>
            </a:r>
            <a:r>
              <a:rPr lang="en-US" sz="1400" dirty="0" err="1">
                <a:effectLst/>
              </a:rPr>
              <a:t>Göremezlik</a:t>
            </a:r>
            <a:r>
              <a:rPr lang="en-US" sz="1400" dirty="0">
                <a:effectLst/>
              </a:rPr>
              <a:t> </a:t>
            </a:r>
            <a:r>
              <a:rPr lang="en-US" sz="1400" dirty="0" err="1">
                <a:effectLst/>
              </a:rPr>
              <a:t>Tazminatı</a:t>
            </a:r>
            <a:r>
              <a:rPr lang="en-US" sz="1400" dirty="0">
                <a:effectLst/>
              </a:rPr>
              <a:t> = 772,23 TL,</a:t>
            </a:r>
            <a:br>
              <a:rPr lang="tr-TR" sz="1400" dirty="0">
                <a:effectLst/>
              </a:rPr>
            </a:br>
            <a:endParaRPr lang="tr-TR" sz="1400" dirty="0">
              <a:effectLst/>
            </a:endParaRPr>
          </a:p>
          <a:p>
            <a:r>
              <a:rPr lang="tr-TR" sz="1400" dirty="0"/>
              <a:t>-İ</a:t>
            </a:r>
            <a:r>
              <a:rPr lang="en-US" sz="1400" dirty="0">
                <a:effectLst/>
              </a:rPr>
              <a:t>ş</a:t>
            </a:r>
            <a:r>
              <a:rPr lang="tr-TR" sz="1400" dirty="0" err="1">
                <a:effectLst/>
              </a:rPr>
              <a:t>leyecek</a:t>
            </a:r>
            <a:r>
              <a:rPr lang="tr-TR" sz="1400" dirty="0">
                <a:effectLst/>
              </a:rPr>
              <a:t> Dönem Sürekli </a:t>
            </a:r>
            <a:r>
              <a:rPr lang="en-US" sz="1400" dirty="0" err="1">
                <a:effectLst/>
              </a:rPr>
              <a:t>İş</a:t>
            </a:r>
            <a:r>
              <a:rPr lang="tr-TR" sz="1400" dirty="0">
                <a:effectLst/>
              </a:rPr>
              <a:t> Göremezlik Tazminat</a:t>
            </a:r>
            <a:r>
              <a:rPr lang="en-US" sz="1400" dirty="0">
                <a:effectLst/>
              </a:rPr>
              <a:t>ı</a:t>
            </a:r>
            <a:r>
              <a:rPr lang="tr-TR" sz="1400" dirty="0">
                <a:effectLst/>
              </a:rPr>
              <a:t> = 120.008,57 TL'dir.</a:t>
            </a:r>
            <a:br>
              <a:rPr lang="tr-TR" sz="1400" dirty="0">
                <a:effectLst/>
              </a:rPr>
            </a:br>
            <a:endParaRPr lang="tr-TR" sz="1400" dirty="0">
              <a:effectLst/>
            </a:endParaRPr>
          </a:p>
          <a:p>
            <a:r>
              <a:rPr lang="tr-TR" sz="1400" dirty="0">
                <a:effectLst/>
              </a:rPr>
              <a:t>	Hesap tarihi itibar</a:t>
            </a:r>
            <a:r>
              <a:rPr lang="en-US" sz="1400" dirty="0">
                <a:effectLst/>
              </a:rPr>
              <a:t>ı</a:t>
            </a:r>
            <a:r>
              <a:rPr lang="tr-TR" sz="1400" dirty="0" err="1">
                <a:effectLst/>
              </a:rPr>
              <a:t>yla</a:t>
            </a:r>
            <a:r>
              <a:rPr lang="tr-TR" sz="1400" dirty="0">
                <a:effectLst/>
              </a:rPr>
              <a:t> kusur indirimsiz toplam i</a:t>
            </a:r>
            <a:r>
              <a:rPr lang="en-US" sz="1400" dirty="0">
                <a:effectLst/>
              </a:rPr>
              <a:t>ş</a:t>
            </a:r>
            <a:r>
              <a:rPr lang="tr-TR" sz="1400" dirty="0">
                <a:effectLst/>
              </a:rPr>
              <a:t> göremezlik tazminat tutar</a:t>
            </a:r>
            <a:r>
              <a:rPr lang="en-US" sz="1400" dirty="0">
                <a:effectLst/>
              </a:rPr>
              <a:t>ı</a:t>
            </a:r>
            <a:r>
              <a:rPr lang="tr-TR" sz="1400" dirty="0">
                <a:effectLst/>
              </a:rPr>
              <a:t>, i</a:t>
            </a:r>
            <a:r>
              <a:rPr lang="en-US" sz="1400" dirty="0">
                <a:effectLst/>
              </a:rPr>
              <a:t>ş</a:t>
            </a:r>
            <a:r>
              <a:rPr lang="tr-TR" sz="1400" dirty="0" err="1">
                <a:effectLst/>
              </a:rPr>
              <a:t>lemi</a:t>
            </a:r>
            <a:r>
              <a:rPr lang="en-US" sz="1400" dirty="0">
                <a:effectLst/>
              </a:rPr>
              <a:t>ş</a:t>
            </a:r>
            <a:r>
              <a:rPr lang="tr-TR" sz="1400" dirty="0"/>
              <a:t> </a:t>
            </a:r>
            <a:r>
              <a:rPr lang="tr-TR" sz="1400" dirty="0">
                <a:effectLst/>
              </a:rPr>
              <a:t>ve işleyecek dönem tazminat tutarlar</a:t>
            </a:r>
            <a:r>
              <a:rPr lang="en-US" sz="1400" dirty="0">
                <a:effectLst/>
              </a:rPr>
              <a:t>ı</a:t>
            </a:r>
            <a:r>
              <a:rPr lang="tr-TR" sz="1400" dirty="0">
                <a:effectLst/>
              </a:rPr>
              <a:t>n</a:t>
            </a:r>
            <a:r>
              <a:rPr lang="en-US" sz="1400" dirty="0">
                <a:effectLst/>
              </a:rPr>
              <a:t>ı</a:t>
            </a:r>
            <a:r>
              <a:rPr lang="tr-TR" sz="1400" dirty="0">
                <a:effectLst/>
              </a:rPr>
              <a:t>n toplam</a:t>
            </a:r>
            <a:r>
              <a:rPr lang="en-US" sz="1400" dirty="0">
                <a:effectLst/>
              </a:rPr>
              <a:t>ı</a:t>
            </a:r>
            <a:r>
              <a:rPr lang="tr-TR" sz="1400" dirty="0">
                <a:effectLst/>
              </a:rPr>
              <a:t> olarak, aşağıdaki şekilde hesaplanmıştır.</a:t>
            </a:r>
          </a:p>
          <a:p>
            <a:endParaRPr lang="tr-TR" sz="1400" dirty="0"/>
          </a:p>
          <a:p>
            <a:r>
              <a:rPr lang="tr-TR" sz="1400" dirty="0">
                <a:effectLst/>
              </a:rPr>
              <a:t>                                                    </a:t>
            </a:r>
            <a:r>
              <a:rPr lang="tr-TR" sz="1400" dirty="0">
                <a:effectLst/>
                <a:latin typeface="Microsoft YaHei" panose="020B0503020204020204" pitchFamily="34" charset="-122"/>
                <a:cs typeface="Times New Roman" panose="02020603050405020304" pitchFamily="18" charset="0"/>
              </a:rPr>
              <a:t>772, 23 TL + 120.008, 57 TL = 120.780,79 TL</a:t>
            </a:r>
            <a:endParaRPr lang="tr-TR" sz="1400" dirty="0">
              <a:effectLst/>
            </a:endParaRPr>
          </a:p>
          <a:p>
            <a:endParaRPr lang="tr-TR" sz="1400" dirty="0">
              <a:effectLst/>
              <a:latin typeface="Microsoft YaHei" panose="020B0503020204020204" pitchFamily="34" charset="-122"/>
              <a:cs typeface="Times New Roman" panose="02020603050405020304" pitchFamily="18" charset="0"/>
            </a:endParaRPr>
          </a:p>
          <a:p>
            <a:r>
              <a:rPr lang="tr-TR" sz="1400" u="sng" dirty="0">
                <a:effectLst/>
                <a:latin typeface="Microsoft YaHei" panose="020B0503020204020204" pitchFamily="34" charset="-122"/>
                <a:cs typeface="Times New Roman" panose="02020603050405020304" pitchFamily="18" charset="0"/>
              </a:rPr>
              <a:t>Kaza Tarihi </a:t>
            </a:r>
            <a:r>
              <a:rPr lang="en-US" sz="1400" u="sng" dirty="0">
                <a:effectLst/>
                <a:latin typeface="Microsoft YaHei" panose="020B0503020204020204" pitchFamily="34" charset="-122"/>
                <a:cs typeface="Times New Roman" panose="02020603050405020304" pitchFamily="18" charset="0"/>
              </a:rPr>
              <a:t>İ</a:t>
            </a:r>
            <a:r>
              <a:rPr lang="tr-TR" sz="1400" u="sng" dirty="0" err="1">
                <a:effectLst/>
                <a:latin typeface="Microsoft YaHei" panose="020B0503020204020204" pitchFamily="34" charset="-122"/>
                <a:cs typeface="Times New Roman" panose="02020603050405020304" pitchFamily="18" charset="0"/>
              </a:rPr>
              <a:t>tibar</a:t>
            </a:r>
            <a:r>
              <a:rPr lang="en-US" sz="1400" u="sng" dirty="0">
                <a:effectLst/>
                <a:latin typeface="Microsoft YaHei" panose="020B0503020204020204" pitchFamily="34" charset="-122"/>
                <a:cs typeface="Times New Roman" panose="02020603050405020304" pitchFamily="18" charset="0"/>
              </a:rPr>
              <a:t>ı</a:t>
            </a:r>
            <a:r>
              <a:rPr lang="tr-TR" sz="1400" u="sng" dirty="0" err="1">
                <a:effectLst/>
                <a:latin typeface="Microsoft YaHei" panose="020B0503020204020204" pitchFamily="34" charset="-122"/>
                <a:cs typeface="Times New Roman" panose="02020603050405020304" pitchFamily="18" charset="0"/>
              </a:rPr>
              <a:t>yla</a:t>
            </a:r>
            <a:r>
              <a:rPr lang="tr-TR" sz="1400" u="sng" dirty="0">
                <a:effectLst/>
                <a:latin typeface="Microsoft YaHei" panose="020B0503020204020204" pitchFamily="34" charset="-122"/>
                <a:cs typeface="Times New Roman" panose="02020603050405020304" pitchFamily="18" charset="0"/>
              </a:rPr>
              <a:t> Kusur </a:t>
            </a:r>
            <a:r>
              <a:rPr lang="en-US" sz="1400" u="sng" dirty="0">
                <a:effectLst/>
                <a:latin typeface="Microsoft YaHei" panose="020B0503020204020204" pitchFamily="34" charset="-122"/>
                <a:cs typeface="Times New Roman" panose="02020603050405020304" pitchFamily="18" charset="0"/>
              </a:rPr>
              <a:t>İ</a:t>
            </a:r>
            <a:r>
              <a:rPr lang="tr-TR" sz="1400" u="sng" dirty="0" err="1">
                <a:effectLst/>
                <a:latin typeface="Microsoft YaHei" panose="020B0503020204020204" pitchFamily="34" charset="-122"/>
                <a:cs typeface="Times New Roman" panose="02020603050405020304" pitchFamily="18" charset="0"/>
              </a:rPr>
              <a:t>ndirimsiz</a:t>
            </a:r>
            <a:r>
              <a:rPr lang="tr-TR" sz="1400" u="sng" dirty="0">
                <a:effectLst/>
                <a:latin typeface="Microsoft YaHei" panose="020B0503020204020204" pitchFamily="34" charset="-122"/>
                <a:cs typeface="Times New Roman" panose="02020603050405020304" pitchFamily="18" charset="0"/>
              </a:rPr>
              <a:t> Toplam </a:t>
            </a:r>
            <a:r>
              <a:rPr lang="en-US" sz="1400" u="sng" dirty="0">
                <a:effectLst/>
                <a:latin typeface="Microsoft YaHei" panose="020B0503020204020204" pitchFamily="34" charset="-122"/>
                <a:cs typeface="Times New Roman" panose="02020603050405020304" pitchFamily="18" charset="0"/>
              </a:rPr>
              <a:t>İ</a:t>
            </a:r>
            <a:r>
              <a:rPr lang="tr-TR" sz="1400" u="sng" dirty="0">
                <a:effectLst/>
                <a:latin typeface="Microsoft YaHei" panose="020B0503020204020204" pitchFamily="34" charset="-122"/>
                <a:cs typeface="Times New Roman" panose="02020603050405020304" pitchFamily="18" charset="0"/>
              </a:rPr>
              <a:t>GT </a:t>
            </a:r>
            <a:r>
              <a:rPr lang="tr-TR" sz="1400" u="sng" dirty="0" err="1">
                <a:effectLst/>
                <a:latin typeface="Microsoft YaHei" panose="020B0503020204020204" pitchFamily="34" charset="-122"/>
                <a:cs typeface="Times New Roman" panose="02020603050405020304" pitchFamily="18" charset="0"/>
              </a:rPr>
              <a:t>Hesab</a:t>
            </a:r>
            <a:r>
              <a:rPr lang="en-US" sz="1400" u="sng" dirty="0">
                <a:effectLst/>
                <a:latin typeface="Microsoft YaHei" panose="020B0503020204020204" pitchFamily="34" charset="-122"/>
                <a:cs typeface="Times New Roman" panose="02020603050405020304" pitchFamily="18" charset="0"/>
              </a:rPr>
              <a:t>ı</a:t>
            </a:r>
            <a:r>
              <a:rPr lang="tr-TR" sz="1400" u="sng" dirty="0">
                <a:effectLst/>
                <a:latin typeface="Microsoft YaHei" panose="020B0503020204020204" pitchFamily="34" charset="-122"/>
                <a:cs typeface="Times New Roman" panose="02020603050405020304" pitchFamily="18" charset="0"/>
              </a:rPr>
              <a:t>:</a:t>
            </a:r>
            <a:br>
              <a:rPr lang="tr-TR" sz="1400" u="sng" dirty="0">
                <a:effectLst/>
              </a:rPr>
            </a:br>
            <a:r>
              <a:rPr lang="tr-TR" sz="1400" dirty="0">
                <a:effectLst/>
              </a:rPr>
              <a:t>	</a:t>
            </a:r>
          </a:p>
          <a:p>
            <a:r>
              <a:rPr lang="tr-TR" sz="1400" dirty="0"/>
              <a:t>	</a:t>
            </a:r>
            <a:r>
              <a:rPr lang="tr-TR" sz="1400" dirty="0">
                <a:effectLst/>
              </a:rPr>
              <a:t>Kaza tarihi itibar</a:t>
            </a:r>
            <a:r>
              <a:rPr lang="en-US" sz="1400" dirty="0">
                <a:effectLst/>
              </a:rPr>
              <a:t>ı</a:t>
            </a:r>
            <a:r>
              <a:rPr lang="tr-TR" sz="1400" dirty="0" err="1">
                <a:effectLst/>
              </a:rPr>
              <a:t>yla</a:t>
            </a:r>
            <a:r>
              <a:rPr lang="tr-TR" sz="1400" dirty="0">
                <a:effectLst/>
              </a:rPr>
              <a:t> kusur indirimsiz toplam i</a:t>
            </a:r>
            <a:r>
              <a:rPr lang="en-US" sz="1400" dirty="0">
                <a:effectLst/>
              </a:rPr>
              <a:t>ş</a:t>
            </a:r>
            <a:r>
              <a:rPr lang="tr-TR" sz="1400" dirty="0">
                <a:effectLst/>
              </a:rPr>
              <a:t> göremezlik tazminat tutar</a:t>
            </a:r>
            <a:r>
              <a:rPr lang="en-US" sz="1400" dirty="0">
                <a:effectLst/>
              </a:rPr>
              <a:t>ı</a:t>
            </a:r>
            <a:r>
              <a:rPr lang="tr-TR" sz="1400" dirty="0">
                <a:effectLst/>
              </a:rPr>
              <a:t>,</a:t>
            </a:r>
            <a:r>
              <a:rPr lang="tr-TR" sz="1400" dirty="0"/>
              <a:t> </a:t>
            </a:r>
            <a:r>
              <a:rPr lang="tr-TR" sz="1400" dirty="0">
                <a:effectLst/>
              </a:rPr>
              <a:t>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p>
          <a:p>
            <a:endParaRPr lang="tr-TR" sz="1400" dirty="0"/>
          </a:p>
          <a:p>
            <a:r>
              <a:rPr lang="tr-TR" sz="1400" dirty="0"/>
              <a:t>                                 772,23 + 120.008,57 x 1/(1+(0,09 x 0,252055 yıl)) = 118.118,79</a:t>
            </a:r>
          </a:p>
          <a:p>
            <a:r>
              <a:rPr lang="tr-TR" sz="1400" dirty="0"/>
              <a:t>                     </a:t>
            </a:r>
          </a:p>
          <a:p>
            <a:r>
              <a:rPr lang="tr-TR" sz="1400" dirty="0"/>
              <a:t>                        </a:t>
            </a:r>
          </a:p>
        </p:txBody>
      </p:sp>
    </p:spTree>
    <p:extLst>
      <p:ext uri="{BB962C8B-B14F-4D97-AF65-F5344CB8AC3E}">
        <p14:creationId xmlns:p14="http://schemas.microsoft.com/office/powerpoint/2010/main" val="1255407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B7E3172-51AE-4FD1-D27F-9D4ED5095E55}"/>
              </a:ext>
            </a:extLst>
          </p:cNvPr>
          <p:cNvSpPr txBox="1"/>
          <p:nvPr/>
        </p:nvSpPr>
        <p:spPr>
          <a:xfrm>
            <a:off x="1518250" y="819510"/>
            <a:ext cx="10067026" cy="4585871"/>
          </a:xfrm>
          <a:prstGeom prst="rect">
            <a:avLst/>
          </a:prstGeom>
          <a:noFill/>
        </p:spPr>
        <p:txBody>
          <a:bodyPr wrap="square" rtlCol="0">
            <a:spAutoFit/>
          </a:bodyPr>
          <a:lstStyle/>
          <a:p>
            <a:r>
              <a:rPr lang="tr-TR" sz="1800" kern="100" dirty="0">
                <a:effectLst/>
                <a:latin typeface="Microsoft YaHei" panose="020B0503020204020204" pitchFamily="34" charset="-122"/>
                <a:ea typeface="Calibri" panose="020F0502020204030204" pitchFamily="34" charset="0"/>
                <a:cs typeface="Times New Roman" panose="02020603050405020304" pitchFamily="18" charset="0"/>
              </a:rPr>
              <a:t>E. Zarardan </a:t>
            </a:r>
            <a:r>
              <a:rPr lang="en-US" sz="1800" kern="100" dirty="0">
                <a:effectLst/>
                <a:latin typeface="Microsoft YaHei" panose="020B0503020204020204" pitchFamily="34" charset="-122"/>
                <a:ea typeface="Calibri" panose="020F0502020204030204" pitchFamily="34" charset="0"/>
                <a:cs typeface="Times New Roman" panose="02020603050405020304" pitchFamily="18" charset="0"/>
              </a:rPr>
              <a:t>İ</a:t>
            </a:r>
            <a:r>
              <a:rPr lang="tr-TR" sz="1800" kern="100" dirty="0" err="1">
                <a:effectLst/>
                <a:latin typeface="Microsoft YaHei" panose="020B0503020204020204" pitchFamily="34" charset="-122"/>
                <a:ea typeface="Calibri" panose="020F0502020204030204" pitchFamily="34" charset="0"/>
                <a:cs typeface="Times New Roman" panose="02020603050405020304" pitchFamily="18" charset="0"/>
              </a:rPr>
              <a:t>ndirim</a:t>
            </a:r>
            <a:r>
              <a:rPr lang="tr-TR" sz="1800" kern="100" dirty="0">
                <a:effectLst/>
                <a:latin typeface="Microsoft YaHei" panose="020B0503020204020204" pitchFamily="34" charset="-122"/>
                <a:ea typeface="Calibri" panose="020F0502020204030204" pitchFamily="34" charset="0"/>
                <a:cs typeface="Times New Roman" panose="02020603050405020304" pitchFamily="18" charset="0"/>
              </a:rPr>
              <a:t> Sebepleri ve Nihai Tazminat</a:t>
            </a: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Kusur </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ndirimi</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tr-TR" sz="1400" b="0" i="0" dirty="0">
              <a:effectLst/>
              <a:latin typeface="-apple-system"/>
            </a:endParaRPr>
          </a:p>
          <a:p>
            <a:r>
              <a:rPr lang="tr-TR" sz="1400" dirty="0">
                <a:latin typeface="-apple-system"/>
              </a:rPr>
              <a:t>	</a:t>
            </a:r>
            <a:r>
              <a:rPr lang="tr-TR" sz="1400" b="0" i="0" dirty="0">
                <a:effectLst/>
                <a:latin typeface="-apple-system"/>
              </a:rPr>
              <a:t>Dava dosyasındaki bilgilerden, Kerem Sezgin'in olayda %75 oranında, davalı tarafın ise %25 oranında kusurlu olduğu anlaşılmıştır. Bu nedenle Kerem Sezgin için hesaplanan iş göremezlik tazminatına %75 kusur indirimi yansıtılmalıdır. Hesap ve kaza tarihleri itibarıyla kusur indirimli toplam tazminat tutarları aşağıdaki şekilde hesaplanmıştır. </a:t>
            </a:r>
          </a:p>
          <a:p>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Hesap Tarihi </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tibar</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 Kusur </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ndirimli</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 Toplam </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GT </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Hesab</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a:t>
            </a:r>
          </a:p>
          <a:p>
            <a:b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Hesap tarihi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kusur indirimli toplam 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göremezlik tazminat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ğı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daki</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şekilde</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hesaplanmıştır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120.780, 79 TL x 0,25 = 30.195,20 TL</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Kaza Tarihi </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tibar</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 Kusur </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ndirimli</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 Toplam </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GT </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Hesab</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Kaza tarihi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kusur indirimli toplam 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göremezlik tazminat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ğı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daki</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şekilde</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hesaplanmıştır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118.118, 79 TL x 0,25 = 29.529, 70 TL</a:t>
            </a:r>
          </a:p>
          <a:p>
            <a:endParaRPr lang="tr-TR" dirty="0"/>
          </a:p>
        </p:txBody>
      </p:sp>
    </p:spTree>
    <p:extLst>
      <p:ext uri="{BB962C8B-B14F-4D97-AF65-F5344CB8AC3E}">
        <p14:creationId xmlns:p14="http://schemas.microsoft.com/office/powerpoint/2010/main" val="7889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A0D2D0BF-17A9-7BED-64E9-7B208792F1C2}"/>
              </a:ext>
            </a:extLst>
          </p:cNvPr>
          <p:cNvSpPr txBox="1"/>
          <p:nvPr/>
        </p:nvSpPr>
        <p:spPr>
          <a:xfrm>
            <a:off x="874294" y="1577595"/>
            <a:ext cx="10443411" cy="3702809"/>
          </a:xfrm>
          <a:prstGeom prst="rect">
            <a:avLst/>
          </a:prstGeom>
          <a:noFill/>
        </p:spPr>
        <p:txBody>
          <a:bodyPr wrap="square" rtlCol="0">
            <a:spAutoFit/>
          </a:bodyPr>
          <a:lstStyle/>
          <a:p>
            <a:pPr>
              <a:lnSpc>
                <a:spcPct val="107000"/>
              </a:lnSpc>
              <a:spcAft>
                <a:spcPts val="800"/>
              </a:spcAft>
            </a:pPr>
            <a:r>
              <a:rPr lang="tr-TR" sz="2800" kern="100" dirty="0">
                <a:effectLst/>
                <a:latin typeface="Calibri" panose="020F0502020204030204" pitchFamily="34" charset="0"/>
                <a:ea typeface="Calibri" panose="020F0502020204030204" pitchFamily="34" charset="0"/>
                <a:cs typeface="Times New Roman" panose="02020603050405020304" pitchFamily="18" charset="0"/>
              </a:rPr>
              <a:t>Çalışma gücünün azalmasından ya da kaybından doğan zararlar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Zarar gören kişinin, beden tamlığını ihlal edilmeden önce herhangi bir geliri olmayabilir ancak bu durum tazminatın hesaplanmasına engel değildir. Haksız eylemden zarar gördüğü sırada çalışma yaşına gelmemiş çocukların veya henüz bir işi ve kazancı bulunmayan kişilerin, ileride çalışıp kazanç elde etme ihtimalleri düşünülerek, bu kişilerin beden gücü kayıpları için “varsayımsal (farazi)” bir tazminat hesabı yapılmaktadır. Bedensel zarar sonucu oluşan maluliyet nedeni ile evde ya da dışarıda aileye yardımcı olma, eğitim alma, yeme, içme vb. kişinin tüm yaşamsal faaliyetlerini sürdürmesinde emsallerine göre sarf etmesi gereken fazla çaba veya güç bir ekonomik değer olarak görülmektedir. Beden gücünün belirli bir oranda yitirilmesi durumunda, kişi meslektaşlarına veya yaşıtlarına oranla daha fazla güç harcamak durumunda kalacaktır. Bahsedilen bu güç kaybı nedeni ile haksız fiilden zarar gören kişinin tazminat isteme hakkı bulunmaktadır.</a:t>
            </a:r>
          </a:p>
          <a:p>
            <a:endParaRPr lang="tr-TR" dirty="0"/>
          </a:p>
        </p:txBody>
      </p:sp>
    </p:spTree>
    <p:extLst>
      <p:ext uri="{BB962C8B-B14F-4D97-AF65-F5344CB8AC3E}">
        <p14:creationId xmlns:p14="http://schemas.microsoft.com/office/powerpoint/2010/main" val="1972354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D282D62D-5092-2876-4CF8-CE275E0812CF}"/>
              </a:ext>
            </a:extLst>
          </p:cNvPr>
          <p:cNvSpPr txBox="1"/>
          <p:nvPr/>
        </p:nvSpPr>
        <p:spPr>
          <a:xfrm>
            <a:off x="508958" y="715992"/>
            <a:ext cx="11352363" cy="3200876"/>
          </a:xfrm>
          <a:prstGeom prst="rect">
            <a:avLst/>
          </a:prstGeom>
          <a:noFill/>
        </p:spPr>
        <p:txBody>
          <a:bodyPr wrap="square" rtlCol="0">
            <a:spAutoFit/>
          </a:bodyPr>
          <a:lstStyle/>
          <a:p>
            <a:r>
              <a:rPr lang="tr-TR" sz="1800" kern="100" dirty="0">
                <a:effectLst/>
                <a:latin typeface="Microsoft YaHei" panose="020B0503020204020204" pitchFamily="34" charset="-122"/>
                <a:ea typeface="Calibri" panose="020F0502020204030204" pitchFamily="34" charset="0"/>
                <a:cs typeface="Times New Roman" panose="02020603050405020304" pitchFamily="18" charset="0"/>
              </a:rPr>
              <a:t>F. Poliçe Limitlerinin Kontrol Edilmesi</a:t>
            </a: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Daval</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sigorta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irketi</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taraf</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ndan</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düzenlenen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Karayollar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Motorlu Araçlar Zorunlu Mali Sorumluluk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Sigortas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poliçesinin kaza tarihi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(10.04.2020) ki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i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ba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Sakatlanma ve Ölüm teminat limiti 410.000, 00 TL'dir. Hesaplanan tazminat tutar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teminat limiti dahilinde olup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olmad</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ığı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incelenmi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tir.</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Kerem Sezgin için kaza tarihi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kusur indirimli toplam 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göremezlik tazminat tutar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29.529, 70 TL olarak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hesaplanm</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ış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r. Bu durumda, hesaplanan tazminat tutar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teminat limiti dahilinde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kald</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ığı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belirlenmi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tir.</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Sonuç olarak,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Yöntem - Bakiye Ömür ve Bilinen Gelir Yakla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na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 hesaplanan 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göremezlik tazminat tutar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özeti 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ğı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daki</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tabloda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sunulmu</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tur.</a:t>
            </a: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a:p>
            <a:endParaRPr lang="tr-TR" dirty="0"/>
          </a:p>
        </p:txBody>
      </p:sp>
      <p:pic>
        <p:nvPicPr>
          <p:cNvPr id="7" name="Resim 6" descr="metin, yazı tipi, sayı, numara içeren bir resim&#10;&#10;Açıklama otomatik olarak oluşturuldu">
            <a:extLst>
              <a:ext uri="{FF2B5EF4-FFF2-40B4-BE49-F238E27FC236}">
                <a16:creationId xmlns:a16="http://schemas.microsoft.com/office/drawing/2014/main" id="{DA7C6466-B81F-C1BD-6C9E-063D4D690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8" y="3506771"/>
            <a:ext cx="9379760" cy="1417222"/>
          </a:xfrm>
          <a:prstGeom prst="rect">
            <a:avLst/>
          </a:prstGeom>
        </p:spPr>
      </p:pic>
    </p:spTree>
    <p:extLst>
      <p:ext uri="{BB962C8B-B14F-4D97-AF65-F5344CB8AC3E}">
        <p14:creationId xmlns:p14="http://schemas.microsoft.com/office/powerpoint/2010/main" val="1204346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D54566B-BF3C-66F1-FC54-B423D517C691}"/>
              </a:ext>
            </a:extLst>
          </p:cNvPr>
          <p:cNvSpPr txBox="1"/>
          <p:nvPr/>
        </p:nvSpPr>
        <p:spPr>
          <a:xfrm>
            <a:off x="1061049" y="595223"/>
            <a:ext cx="9730596" cy="5564728"/>
          </a:xfrm>
          <a:prstGeom prst="rect">
            <a:avLst/>
          </a:prstGeom>
          <a:noFill/>
        </p:spPr>
        <p:txBody>
          <a:bodyPr wrap="square" rtlCol="0">
            <a:spAutoFit/>
          </a:bodyPr>
          <a:lstStyle/>
          <a:p>
            <a:pPr>
              <a:lnSpc>
                <a:spcPct val="107000"/>
              </a:lnSpc>
              <a:spcAft>
                <a:spcPts val="800"/>
              </a:spcAft>
            </a:pPr>
            <a:r>
              <a:rPr lang="tr-TR" sz="1800" kern="100" dirty="0" err="1">
                <a:effectLst/>
                <a:latin typeface="Microsoft YaHei" panose="020B0503020204020204" pitchFamily="34" charset="-122"/>
                <a:ea typeface="Calibri" panose="020F0502020204030204" pitchFamily="34" charset="0"/>
                <a:cs typeface="Times New Roman" panose="02020603050405020304" pitchFamily="18" charset="0"/>
              </a:rPr>
              <a:t>Aktüeryal</a:t>
            </a:r>
            <a:r>
              <a:rPr lang="tr-TR" sz="1800" kern="100" dirty="0">
                <a:effectLst/>
                <a:latin typeface="Microsoft YaHei" panose="020B0503020204020204" pitchFamily="34" charset="-122"/>
                <a:ea typeface="Calibri" panose="020F0502020204030204" pitchFamily="34" charset="0"/>
                <a:cs typeface="Times New Roman" panose="02020603050405020304" pitchFamily="18" charset="0"/>
              </a:rPr>
              <a:t> Yöntem - Tam Hayat ve Güncel Gelir Yakla</a:t>
            </a:r>
            <a:r>
              <a:rPr lang="en-US" sz="1800" kern="100" dirty="0" err="1">
                <a:effectLst/>
                <a:latin typeface="Microsoft YaHei" panose="020B0503020204020204" pitchFamily="34" charset="-122"/>
                <a:ea typeface="Calibri" panose="020F0502020204030204" pitchFamily="34" charset="0"/>
                <a:cs typeface="Times New Roman" panose="02020603050405020304" pitchFamily="18" charset="0"/>
              </a:rPr>
              <a:t>şı</a:t>
            </a:r>
            <a:r>
              <a:rPr lang="tr-TR" sz="1800" kern="100" dirty="0">
                <a:effectLst/>
                <a:latin typeface="Microsoft YaHei" panose="020B0503020204020204" pitchFamily="34" charset="-122"/>
                <a:ea typeface="Calibri" panose="020F0502020204030204" pitchFamily="34" charset="0"/>
                <a:cs typeface="Times New Roman" panose="02020603050405020304" pitchFamily="18" charset="0"/>
              </a:rPr>
              <a:t>m</a:t>
            </a:r>
            <a:r>
              <a:rPr lang="en-US" sz="1800" kern="100" dirty="0">
                <a:effectLst/>
                <a:latin typeface="Microsoft YaHei" panose="020B0503020204020204" pitchFamily="34" charset="-122"/>
                <a:ea typeface="Calibri" panose="020F0502020204030204" pitchFamily="34" charset="0"/>
                <a:cs typeface="Times New Roman" panose="02020603050405020304" pitchFamily="18" charset="0"/>
              </a:rPr>
              <a:t>ı</a:t>
            </a: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A. Tazminat Süresinin Belirlenmesi</a:t>
            </a:r>
          </a:p>
          <a:p>
            <a:pPr>
              <a:lnSpc>
                <a:spcPct val="107000"/>
              </a:lnSpc>
              <a:spcAft>
                <a:spcPts val="800"/>
              </a:spcAft>
            </a:pPr>
            <a:r>
              <a:rPr lang="tr-TR" sz="1200" kern="100" dirty="0">
                <a:effectLst/>
                <a:latin typeface="Microsoft YaHei" panose="020B0503020204020204" pitchFamily="34" charset="-122"/>
                <a:ea typeface="Calibri" panose="020F0502020204030204" pitchFamily="34" charset="0"/>
                <a:cs typeface="Times New Roman" panose="02020603050405020304" pitchFamily="18" charset="0"/>
              </a:rPr>
              <a:t>	Kerem Sezgin'in 10.04.2020 kaza ve 11.07.2020 hesaplama tarihleri itibar</a:t>
            </a:r>
            <a:r>
              <a:rPr lang="en-US" sz="1200" kern="100" dirty="0">
                <a:effectLst/>
                <a:latin typeface="Microsoft YaHei" panose="020B0503020204020204" pitchFamily="34" charset="-122"/>
                <a:ea typeface="Calibri" panose="020F0502020204030204" pitchFamily="34" charset="0"/>
                <a:cs typeface="Times New Roman" panose="02020603050405020304" pitchFamily="18" charset="0"/>
              </a:rPr>
              <a:t>ı</a:t>
            </a:r>
            <a:r>
              <a:rPr lang="tr-TR" sz="1200" kern="100" dirty="0" err="1">
                <a:effectLst/>
                <a:latin typeface="Microsoft YaHei" panose="020B0503020204020204" pitchFamily="34" charset="-122"/>
                <a:ea typeface="Calibri" panose="020F0502020204030204" pitchFamily="34" charset="0"/>
                <a:cs typeface="Times New Roman" panose="02020603050405020304" pitchFamily="18" charset="0"/>
              </a:rPr>
              <a:t>yla</a:t>
            </a:r>
            <a:r>
              <a:rPr lang="tr-TR" sz="1200" kern="100" dirty="0">
                <a:effectLst/>
                <a:latin typeface="Microsoft YaHei" panose="020B0503020204020204" pitchFamily="34" charset="-122"/>
                <a:ea typeface="Calibri" panose="020F0502020204030204" pitchFamily="34" charset="0"/>
                <a:cs typeface="Times New Roman" panose="02020603050405020304" pitchFamily="18" charset="0"/>
              </a:rPr>
              <a:t> ya</a:t>
            </a:r>
            <a:r>
              <a:rPr lang="en-US" sz="1200" kern="100" dirty="0" err="1">
                <a:effectLst/>
                <a:latin typeface="Microsoft YaHei" panose="020B0503020204020204" pitchFamily="34" charset="-122"/>
                <a:ea typeface="Calibri" panose="020F0502020204030204" pitchFamily="34" charset="0"/>
                <a:cs typeface="Times New Roman" panose="02020603050405020304" pitchFamily="18" charset="0"/>
              </a:rPr>
              <a:t>şı</a:t>
            </a:r>
            <a:r>
              <a:rPr lang="tr-TR" sz="12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ve TRH 2010 Erkek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Tablosu'na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 muhtemel ya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am süresi 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ğı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daki</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tabloda</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gösterilmektedir.</a:t>
            </a:r>
          </a:p>
          <a:p>
            <a:pPr>
              <a:lnSpc>
                <a:spcPct val="107000"/>
              </a:lnSpc>
              <a:spcAft>
                <a:spcPts val="800"/>
              </a:spcAft>
            </a:pPr>
            <a:r>
              <a:rPr lang="tr-TR" sz="1400" kern="100" dirty="0">
                <a:latin typeface="Calibri" panose="020F0502020204030204" pitchFamily="34" charset="0"/>
                <a:ea typeface="Calibri" panose="020F0502020204030204" pitchFamily="34" charset="0"/>
                <a:cs typeface="Times New Roman" panose="02020603050405020304" pitchFamily="18" charset="0"/>
              </a:rPr>
              <a:t>   Malul kalan kişinin yaşı ve muhtemel yaşam süresi (</a:t>
            </a:r>
            <a:r>
              <a:rPr lang="tr-TR" sz="1400" kern="100" dirty="0" err="1">
                <a:latin typeface="Calibri" panose="020F0502020204030204" pitchFamily="34" charset="0"/>
                <a:ea typeface="Calibri" panose="020F0502020204030204" pitchFamily="34" charset="0"/>
                <a:cs typeface="Times New Roman" panose="02020603050405020304" pitchFamily="18" charset="0"/>
              </a:rPr>
              <a:t>Aktüeryal</a:t>
            </a:r>
            <a:r>
              <a:rPr lang="tr-TR" sz="1400" kern="100" dirty="0">
                <a:latin typeface="Calibri" panose="020F0502020204030204" pitchFamily="34" charset="0"/>
                <a:ea typeface="Calibri" panose="020F0502020204030204" pitchFamily="34" charset="0"/>
                <a:cs typeface="Times New Roman" panose="02020603050405020304" pitchFamily="18" charset="0"/>
              </a:rPr>
              <a:t> Yöntem -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Bakiye Ömür ve Bilinen Gelir Yaklaşımı) tablosu;</a:t>
            </a:r>
          </a:p>
          <a:p>
            <a:pPr>
              <a:lnSpc>
                <a:spcPct val="107000"/>
              </a:lnSpc>
              <a:spcAft>
                <a:spcPts val="800"/>
              </a:spcAft>
            </a:pPr>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a:p>
            <a:endParaRPr lang="tr-TR" dirty="0"/>
          </a:p>
          <a:p>
            <a:endParaRPr lang="tr-TR" dirty="0"/>
          </a:p>
          <a:p>
            <a:endParaRPr lang="tr-TR" dirty="0"/>
          </a:p>
          <a:p>
            <a:r>
              <a:rPr lang="tr-TR" sz="1400" dirty="0">
                <a:effectLst/>
                <a:cs typeface="Times New Roman" panose="02020603050405020304" pitchFamily="18" charset="0"/>
              </a:rPr>
              <a:t>	Malul kalan ki</a:t>
            </a:r>
            <a:r>
              <a:rPr lang="en-US" sz="1400" dirty="0">
                <a:effectLst/>
                <a:cs typeface="Times New Roman" panose="02020603050405020304" pitchFamily="18" charset="0"/>
              </a:rPr>
              <a:t>ş</a:t>
            </a:r>
            <a:r>
              <a:rPr lang="tr-TR" sz="1400" dirty="0">
                <a:effectLst/>
                <a:cs typeface="Times New Roman" panose="02020603050405020304" pitchFamily="18" charset="0"/>
              </a:rPr>
              <a:t>i için i</a:t>
            </a:r>
            <a:r>
              <a:rPr lang="en-US" sz="1400" dirty="0">
                <a:effectLst/>
                <a:cs typeface="Times New Roman" panose="02020603050405020304" pitchFamily="18" charset="0"/>
              </a:rPr>
              <a:t>ş</a:t>
            </a:r>
            <a:r>
              <a:rPr lang="tr-TR" sz="1400" dirty="0">
                <a:effectLst/>
                <a:cs typeface="Times New Roman" panose="02020603050405020304" pitchFamily="18" charset="0"/>
              </a:rPr>
              <a:t> göremezlik tazminat</a:t>
            </a:r>
            <a:r>
              <a:rPr lang="en-US" sz="1400" dirty="0">
                <a:effectLst/>
                <a:cs typeface="Times New Roman" panose="02020603050405020304" pitchFamily="18" charset="0"/>
              </a:rPr>
              <a:t>ı</a:t>
            </a:r>
            <a:r>
              <a:rPr lang="tr-TR" sz="1400" dirty="0">
                <a:effectLst/>
                <a:cs typeface="Times New Roman" panose="02020603050405020304" pitchFamily="18" charset="0"/>
              </a:rPr>
              <a:t>, kaza tarihinden hesap tarihine kadar</a:t>
            </a:r>
            <a:r>
              <a:rPr lang="tr-TR" sz="1400" dirty="0">
                <a:cs typeface="Times New Roman" panose="02020603050405020304" pitchFamily="18" charset="0"/>
              </a:rPr>
              <a:t> </a:t>
            </a:r>
            <a:r>
              <a:rPr lang="tr-TR" sz="1400" dirty="0">
                <a:effectLst/>
              </a:rPr>
              <a:t>olan dönem için i</a:t>
            </a:r>
            <a:r>
              <a:rPr lang="en-US" sz="1400" dirty="0">
                <a:effectLst/>
              </a:rPr>
              <a:t>ş</a:t>
            </a:r>
            <a:r>
              <a:rPr lang="tr-TR" sz="1400" dirty="0" err="1">
                <a:effectLst/>
              </a:rPr>
              <a:t>lemi</a:t>
            </a:r>
            <a:r>
              <a:rPr lang="en-US" sz="1400" dirty="0">
                <a:effectLst/>
              </a:rPr>
              <a:t>ş</a:t>
            </a:r>
            <a:r>
              <a:rPr lang="tr-TR" sz="1400" dirty="0">
                <a:effectLst/>
              </a:rPr>
              <a:t> dönem, hesap tarihinden </a:t>
            </a:r>
            <a:r>
              <a:rPr lang="tr-TR" sz="1400" dirty="0" err="1">
                <a:effectLst/>
              </a:rPr>
              <a:t>sonras</a:t>
            </a:r>
            <a:r>
              <a:rPr lang="en-US" sz="1400" dirty="0">
                <a:effectLst/>
              </a:rPr>
              <a:t>ı</a:t>
            </a:r>
            <a:r>
              <a:rPr lang="tr-TR" sz="1400" dirty="0">
                <a:effectLst/>
              </a:rPr>
              <a:t> için ise i</a:t>
            </a:r>
            <a:r>
              <a:rPr lang="en-US" sz="1400" dirty="0">
                <a:effectLst/>
              </a:rPr>
              <a:t>ş</a:t>
            </a:r>
            <a:r>
              <a:rPr lang="tr-TR" sz="1400" dirty="0" err="1">
                <a:effectLst/>
              </a:rPr>
              <a:t>leyecek</a:t>
            </a:r>
            <a:r>
              <a:rPr lang="tr-TR" sz="1400" dirty="0">
                <a:effectLst/>
              </a:rPr>
              <a:t> dönem olmak üzere iki </a:t>
            </a:r>
            <a:r>
              <a:rPr lang="tr-TR" sz="1400" dirty="0" err="1">
                <a:effectLst/>
              </a:rPr>
              <a:t>ayr</a:t>
            </a:r>
            <a:r>
              <a:rPr lang="en-US" sz="1400" dirty="0">
                <a:effectLst/>
              </a:rPr>
              <a:t>ı</a:t>
            </a:r>
            <a:r>
              <a:rPr lang="tr-TR" sz="1400" dirty="0">
                <a:effectLst/>
              </a:rPr>
              <a:t> dönem için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br>
              <a:rPr lang="tr-TR" dirty="0">
                <a:effectLst/>
              </a:rPr>
            </a:br>
            <a:endParaRPr lang="tr-TR" dirty="0"/>
          </a:p>
        </p:txBody>
      </p:sp>
      <p:pic>
        <p:nvPicPr>
          <p:cNvPr id="6" name="Resim 5" descr="metin, ekran görüntüsü, yazı tipi, çizgi içeren bir resim&#10;&#10;Açıklama otomatik olarak oluşturuldu">
            <a:extLst>
              <a:ext uri="{FF2B5EF4-FFF2-40B4-BE49-F238E27FC236}">
                <a16:creationId xmlns:a16="http://schemas.microsoft.com/office/drawing/2014/main" id="{86A0A1B4-AF06-4695-8FE9-966D9A5C3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355" y="2553738"/>
            <a:ext cx="7200437" cy="875262"/>
          </a:xfrm>
          <a:prstGeom prst="rect">
            <a:avLst/>
          </a:prstGeom>
        </p:spPr>
      </p:pic>
    </p:spTree>
    <p:extLst>
      <p:ext uri="{BB962C8B-B14F-4D97-AF65-F5344CB8AC3E}">
        <p14:creationId xmlns:p14="http://schemas.microsoft.com/office/powerpoint/2010/main" val="1869150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CEECF6B-7460-1528-3864-B5C4EA4DBA34}"/>
              </a:ext>
            </a:extLst>
          </p:cNvPr>
          <p:cNvSpPr txBox="1"/>
          <p:nvPr/>
        </p:nvSpPr>
        <p:spPr>
          <a:xfrm>
            <a:off x="595223" y="836762"/>
            <a:ext cx="10610490" cy="5878532"/>
          </a:xfrm>
          <a:prstGeom prst="rect">
            <a:avLst/>
          </a:prstGeom>
          <a:noFill/>
        </p:spPr>
        <p:txBody>
          <a:bodyPr wrap="square" rtlCol="0">
            <a:spAutoFit/>
          </a:bodyPr>
          <a:lstStyle/>
          <a:p>
            <a:r>
              <a:rPr lang="tr-TR" sz="1800" dirty="0">
                <a:effectLst/>
                <a:cs typeface="Times New Roman" panose="02020603050405020304" pitchFamily="18" charset="0"/>
              </a:rPr>
              <a:t>B. </a:t>
            </a:r>
            <a:r>
              <a:rPr lang="en-US" sz="1800" dirty="0" err="1">
                <a:effectLst/>
                <a:cs typeface="Times New Roman" panose="02020603050405020304" pitchFamily="18" charset="0"/>
              </a:rPr>
              <a:t>İş</a:t>
            </a:r>
            <a:r>
              <a:rPr lang="tr-TR" sz="1800" dirty="0" err="1">
                <a:effectLst/>
                <a:cs typeface="Times New Roman" panose="02020603050405020304" pitchFamily="18" charset="0"/>
              </a:rPr>
              <a:t>lemi</a:t>
            </a:r>
            <a:r>
              <a:rPr lang="en-US" sz="1800" dirty="0">
                <a:effectLst/>
                <a:cs typeface="Times New Roman" panose="02020603050405020304" pitchFamily="18" charset="0"/>
              </a:rPr>
              <a:t>ş</a:t>
            </a:r>
            <a:r>
              <a:rPr lang="tr-TR" sz="1800" dirty="0">
                <a:effectLst/>
                <a:cs typeface="Times New Roman" panose="02020603050405020304" pitchFamily="18" charset="0"/>
              </a:rPr>
              <a:t> Dönem </a:t>
            </a:r>
            <a:r>
              <a:rPr lang="en-US" sz="1800" dirty="0">
                <a:effectLst/>
                <a:cs typeface="Times New Roman" panose="02020603050405020304" pitchFamily="18" charset="0"/>
              </a:rPr>
              <a:t>İ</a:t>
            </a:r>
            <a:r>
              <a:rPr lang="tr-TR" sz="1800" dirty="0">
                <a:effectLst/>
                <a:cs typeface="Times New Roman" panose="02020603050405020304" pitchFamily="18" charset="0"/>
              </a:rPr>
              <a:t>GT </a:t>
            </a:r>
            <a:r>
              <a:rPr lang="tr-TR" sz="1800" dirty="0" err="1">
                <a:effectLst/>
                <a:cs typeface="Times New Roman" panose="02020603050405020304" pitchFamily="18" charset="0"/>
              </a:rPr>
              <a:t>Hesab</a:t>
            </a:r>
            <a:r>
              <a:rPr lang="en-US" sz="1800" dirty="0">
                <a:effectLst/>
                <a:cs typeface="Times New Roman" panose="02020603050405020304" pitchFamily="18" charset="0"/>
              </a:rPr>
              <a:t>ı</a:t>
            </a:r>
            <a:r>
              <a:rPr lang="tr-TR" sz="1800" dirty="0">
                <a:effectLst/>
                <a:cs typeface="Times New Roman" panose="02020603050405020304" pitchFamily="18" charset="0"/>
              </a:rPr>
              <a:t> (10.04.2020 - 10.07.2020)</a:t>
            </a:r>
            <a:br>
              <a:rPr lang="tr-TR" dirty="0">
                <a:effectLst/>
              </a:rPr>
            </a:br>
            <a:endParaRPr lang="tr-TR" dirty="0">
              <a:effectLst/>
            </a:endParaRPr>
          </a:p>
          <a:p>
            <a:r>
              <a:rPr lang="tr-TR" sz="1400" dirty="0"/>
              <a:t>	</a:t>
            </a:r>
            <a:r>
              <a:rPr lang="tr-TR" sz="1400" dirty="0">
                <a:effectLst/>
              </a:rPr>
              <a:t>Kerem Sezgin'in 10.04.2020 </a:t>
            </a:r>
            <a:r>
              <a:rPr lang="en-US" sz="1400" dirty="0">
                <a:effectLst/>
              </a:rPr>
              <a:t>–</a:t>
            </a:r>
            <a:r>
              <a:rPr lang="tr-TR" sz="1400" dirty="0">
                <a:effectLst/>
              </a:rPr>
              <a:t> 10.07.2020 tarihleri </a:t>
            </a:r>
            <a:r>
              <a:rPr lang="tr-TR" sz="1400" dirty="0" err="1">
                <a:effectLst/>
              </a:rPr>
              <a:t>aras</a:t>
            </a:r>
            <a:r>
              <a:rPr lang="en-US" sz="1400" dirty="0">
                <a:effectLst/>
              </a:rPr>
              <a:t>ı</a:t>
            </a:r>
            <a:r>
              <a:rPr lang="tr-TR" sz="1400" dirty="0" err="1">
                <a:effectLst/>
              </a:rPr>
              <a:t>ndaki</a:t>
            </a:r>
            <a:r>
              <a:rPr lang="tr-TR" sz="1400" dirty="0">
                <a:effectLst/>
              </a:rPr>
              <a:t> i</a:t>
            </a:r>
            <a:r>
              <a:rPr lang="en-US" sz="1400" dirty="0">
                <a:effectLst/>
              </a:rPr>
              <a:t>ş</a:t>
            </a:r>
            <a:r>
              <a:rPr lang="tr-TR" sz="1400" dirty="0" err="1">
                <a:effectLst/>
              </a:rPr>
              <a:t>lemi</a:t>
            </a:r>
            <a:r>
              <a:rPr lang="en-US" sz="1400" dirty="0">
                <a:effectLst/>
              </a:rPr>
              <a:t>ş</a:t>
            </a:r>
            <a:r>
              <a:rPr lang="tr-TR" sz="1400" dirty="0">
                <a:effectLst/>
              </a:rPr>
              <a:t> dönem </a:t>
            </a:r>
            <a:r>
              <a:rPr lang="tr-TR" sz="1400" dirty="0" err="1">
                <a:effectLst/>
              </a:rPr>
              <a:t>ayl</a:t>
            </a:r>
            <a:r>
              <a:rPr lang="en-US" sz="1400" dirty="0">
                <a:effectLst/>
              </a:rPr>
              <a:t>ı</a:t>
            </a:r>
            <a:r>
              <a:rPr lang="tr-TR" sz="1400" dirty="0">
                <a:effectLst/>
              </a:rPr>
              <a:t>k geliri için hesap tarihinde yürürlükteki güncel net asgari ücret dikkate al</a:t>
            </a:r>
            <a:r>
              <a:rPr lang="en-US" sz="1400" dirty="0">
                <a:effectLst/>
              </a:rPr>
              <a:t>ı</a:t>
            </a:r>
            <a:r>
              <a:rPr lang="tr-TR" sz="1400" dirty="0">
                <a:effectLst/>
              </a:rPr>
              <a:t>nm</a:t>
            </a:r>
            <a:r>
              <a:rPr lang="en-US" sz="1400" dirty="0" err="1">
                <a:effectLst/>
              </a:rPr>
              <a:t>ış</a:t>
            </a:r>
            <a:r>
              <a:rPr lang="tr-TR" sz="1400" dirty="0">
                <a:effectLst/>
              </a:rPr>
              <a:t>t</a:t>
            </a:r>
            <a:r>
              <a:rPr lang="en-US" sz="1400" dirty="0">
                <a:effectLst/>
              </a:rPr>
              <a:t>ı</a:t>
            </a:r>
            <a:r>
              <a:rPr lang="tr-TR" sz="1400" dirty="0">
                <a:effectLst/>
              </a:rPr>
              <a:t>r. </a:t>
            </a:r>
            <a:r>
              <a:rPr lang="en-US" sz="1400" dirty="0" err="1">
                <a:effectLst/>
              </a:rPr>
              <a:t>İş</a:t>
            </a:r>
            <a:r>
              <a:rPr lang="tr-TR" sz="1400" dirty="0" err="1">
                <a:effectLst/>
              </a:rPr>
              <a:t>lemi</a:t>
            </a:r>
            <a:r>
              <a:rPr lang="en-US" sz="1400" dirty="0">
                <a:effectLst/>
              </a:rPr>
              <a:t>ş</a:t>
            </a:r>
            <a:r>
              <a:rPr lang="tr-TR" sz="1400" dirty="0">
                <a:effectLst/>
              </a:rPr>
              <a:t> dönem boyunca, Kerem Sezgin'in 18 ya</a:t>
            </a:r>
            <a:r>
              <a:rPr lang="en-US" sz="1400" dirty="0" err="1">
                <a:effectLst/>
              </a:rPr>
              <a:t>şı</a:t>
            </a:r>
            <a:r>
              <a:rPr lang="tr-TR" sz="1400" dirty="0" err="1">
                <a:effectLst/>
              </a:rPr>
              <a:t>ndan</a:t>
            </a:r>
            <a:r>
              <a:rPr lang="tr-TR" sz="1400" dirty="0">
                <a:effectLst/>
              </a:rPr>
              <a:t> küçük </a:t>
            </a:r>
            <a:r>
              <a:rPr lang="tr-TR" sz="1400" dirty="0" err="1">
                <a:effectLst/>
              </a:rPr>
              <a:t>olmas</a:t>
            </a:r>
            <a:r>
              <a:rPr lang="en-US" sz="1400" dirty="0">
                <a:effectLst/>
              </a:rPr>
              <a:t>ı</a:t>
            </a:r>
            <a:r>
              <a:rPr lang="tr-TR" sz="1400" dirty="0">
                <a:effectLst/>
              </a:rPr>
              <a:t> nedeniyle, AG</a:t>
            </a:r>
            <a:r>
              <a:rPr lang="en-US" sz="1400" dirty="0">
                <a:effectLst/>
              </a:rPr>
              <a:t>İ</a:t>
            </a:r>
            <a:r>
              <a:rPr lang="tr-TR" sz="1400" dirty="0">
                <a:effectLst/>
              </a:rPr>
              <a:t> tutar</a:t>
            </a:r>
            <a:r>
              <a:rPr lang="en-US" sz="1400" dirty="0">
                <a:effectLst/>
              </a:rPr>
              <a:t>ı</a:t>
            </a:r>
            <a:r>
              <a:rPr lang="tr-TR" sz="1400" dirty="0">
                <a:effectLst/>
              </a:rPr>
              <a:t> göz önünde bulundurulmam</a:t>
            </a:r>
            <a:r>
              <a:rPr lang="en-US" sz="1400" dirty="0" err="1">
                <a:effectLst/>
              </a:rPr>
              <a:t>ış</a:t>
            </a:r>
            <a:r>
              <a:rPr lang="tr-TR" sz="1400" dirty="0">
                <a:effectLst/>
              </a:rPr>
              <a:t>t</a:t>
            </a:r>
            <a:r>
              <a:rPr lang="en-US" sz="1400" dirty="0">
                <a:effectLst/>
              </a:rPr>
              <a:t>ı</a:t>
            </a:r>
            <a:r>
              <a:rPr lang="tr-TR" sz="1400" dirty="0">
                <a:effectLst/>
              </a:rPr>
              <a:t>r.</a:t>
            </a:r>
          </a:p>
          <a:p>
            <a:endParaRPr lang="tr-TR" sz="1400" dirty="0"/>
          </a:p>
          <a:p>
            <a:r>
              <a:rPr lang="tr-TR" sz="1400" dirty="0"/>
              <a:t>   </a:t>
            </a:r>
          </a:p>
          <a:p>
            <a:r>
              <a:rPr lang="tr-TR" sz="1400" dirty="0"/>
              <a:t>İşlemiş </a:t>
            </a:r>
            <a:r>
              <a:rPr lang="tr-TR" sz="1400" dirty="0" err="1"/>
              <a:t>döem</a:t>
            </a:r>
            <a:r>
              <a:rPr lang="tr-TR" sz="1400" dirty="0"/>
              <a:t> süresi aylık </a:t>
            </a:r>
            <a:r>
              <a:rPr lang="tr-TR" sz="1400" dirty="0" err="1"/>
              <a:t>Gİ’siz</a:t>
            </a:r>
            <a:r>
              <a:rPr lang="tr-TR" sz="1400" dirty="0"/>
              <a:t> net AÜ ile AGİ tutarları tablosu;</a:t>
            </a:r>
          </a:p>
          <a:p>
            <a:endParaRPr lang="tr-TR" sz="1400" dirty="0">
              <a:effectLst/>
            </a:endParaRPr>
          </a:p>
          <a:p>
            <a:endParaRPr lang="tr-TR" sz="1400" dirty="0"/>
          </a:p>
          <a:p>
            <a:endParaRPr lang="tr-TR" sz="1400" dirty="0">
              <a:effectLst/>
            </a:endParaRPr>
          </a:p>
          <a:p>
            <a:endParaRPr lang="tr-TR" sz="1400" dirty="0"/>
          </a:p>
          <a:p>
            <a:endParaRPr lang="tr-TR" sz="1400" dirty="0">
              <a:effectLst/>
            </a:endParaRPr>
          </a:p>
          <a:p>
            <a:endParaRPr lang="tr-TR" sz="1400" dirty="0"/>
          </a:p>
          <a:p>
            <a:endParaRPr lang="tr-TR" sz="1400" dirty="0">
              <a:effectLst/>
            </a:endParaRPr>
          </a:p>
          <a:p>
            <a:endParaRPr lang="tr-TR" sz="1400" dirty="0"/>
          </a:p>
          <a:p>
            <a:endParaRPr lang="tr-TR" sz="1400" dirty="0">
              <a:effectLst/>
            </a:endParaRPr>
          </a:p>
          <a:p>
            <a:r>
              <a:rPr lang="tr-TR" sz="1400" kern="100" dirty="0">
                <a:effectLst/>
                <a:ea typeface="Calibri" panose="020F0502020204030204" pitchFamily="34" charset="0"/>
                <a:cs typeface="Times New Roman" panose="02020603050405020304" pitchFamily="18" charset="0"/>
              </a:rPr>
              <a:t>	Kerem Sezgin'in i</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lemi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dönem sürekli 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göremezlik dönem net geliri a</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a</a:t>
            </a:r>
            <a:r>
              <a:rPr lang="en-US" sz="1400" kern="100" dirty="0" err="1">
                <a:effectLst/>
                <a:ea typeface="Calibri" panose="020F0502020204030204" pitchFamily="34" charset="0"/>
                <a:cs typeface="Times New Roman" panose="02020603050405020304" pitchFamily="18" charset="0"/>
              </a:rPr>
              <a:t>ğı</a:t>
            </a:r>
            <a:r>
              <a:rPr lang="tr-TR" sz="1400" kern="100" dirty="0" err="1">
                <a:effectLst/>
                <a:ea typeface="Calibri" panose="020F0502020204030204" pitchFamily="34" charset="0"/>
                <a:cs typeface="Times New Roman" panose="02020603050405020304" pitchFamily="18" charset="0"/>
              </a:rPr>
              <a:t>daki</a:t>
            </a:r>
            <a:r>
              <a:rPr lang="tr-TR" sz="1400" kern="100" dirty="0">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şekilde</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hesaplanır</a:t>
            </a:r>
            <a:r>
              <a:rPr lang="en-US" sz="1400" kern="100" dirty="0">
                <a:effectLst/>
                <a:ea typeface="Calibri" panose="020F0502020204030204" pitchFamily="34" charset="0"/>
                <a:cs typeface="Times New Roman" panose="02020603050405020304" pitchFamily="18" charset="0"/>
              </a:rPr>
              <a:t>:</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İşlemiş</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Dönem</a:t>
            </a:r>
            <a:r>
              <a:rPr lang="en-US" sz="1400" kern="100" dirty="0">
                <a:effectLst/>
                <a:ea typeface="Calibri" panose="020F0502020204030204" pitchFamily="34" charset="0"/>
                <a:cs typeface="Times New Roman" panose="02020603050405020304" pitchFamily="18" charset="0"/>
              </a:rPr>
              <a:t> Net </a:t>
            </a:r>
            <a:r>
              <a:rPr lang="en-US" sz="1400" kern="100" dirty="0" err="1">
                <a:effectLst/>
                <a:ea typeface="Calibri" panose="020F0502020204030204" pitchFamily="34" charset="0"/>
                <a:cs typeface="Times New Roman" panose="02020603050405020304" pitchFamily="18" charset="0"/>
              </a:rPr>
              <a:t>Geliri</a:t>
            </a:r>
            <a:r>
              <a:rPr lang="en-US" sz="1400" kern="100" dirty="0">
                <a:effectLst/>
                <a:ea typeface="Calibri" panose="020F0502020204030204" pitchFamily="34" charset="0"/>
                <a:cs typeface="Times New Roman" panose="02020603050405020304" pitchFamily="18" charset="0"/>
              </a:rPr>
              <a:t> = (2.103, 97 TL + 0,00 TL) x 3,033333 ay</a:t>
            </a:r>
            <a:br>
              <a:rPr lang="tr-TR" sz="1400" kern="100" dirty="0">
                <a:effectLst/>
                <a:ea typeface="Calibri" panose="020F0502020204030204" pitchFamily="34" charset="0"/>
                <a:cs typeface="Times New Roman" panose="02020603050405020304" pitchFamily="18" charset="0"/>
              </a:rPr>
            </a:b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=2.103, 97 TL x 3,033333 ay</a:t>
            </a: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a:t>
            </a:r>
          </a:p>
          <a:p>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6.382,04 TL</a:t>
            </a:r>
          </a:p>
          <a:p>
            <a:br>
              <a:rPr lang="tr-TR" sz="1400" dirty="0">
                <a:effectLst/>
              </a:rPr>
            </a:br>
            <a:endParaRPr lang="tr-TR" dirty="0"/>
          </a:p>
        </p:txBody>
      </p:sp>
      <p:pic>
        <p:nvPicPr>
          <p:cNvPr id="3" name="Resim 2">
            <a:extLst>
              <a:ext uri="{FF2B5EF4-FFF2-40B4-BE49-F238E27FC236}">
                <a16:creationId xmlns:a16="http://schemas.microsoft.com/office/drawing/2014/main" id="{94AE41D5-AB41-E6A4-6010-DDCB0E46E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98" y="2967038"/>
            <a:ext cx="9635706" cy="785454"/>
          </a:xfrm>
          <a:prstGeom prst="rect">
            <a:avLst/>
          </a:prstGeom>
        </p:spPr>
      </p:pic>
    </p:spTree>
    <p:extLst>
      <p:ext uri="{BB962C8B-B14F-4D97-AF65-F5344CB8AC3E}">
        <p14:creationId xmlns:p14="http://schemas.microsoft.com/office/powerpoint/2010/main" val="4062559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A229580-5006-1475-87AE-BC2CE773A2B7}"/>
              </a:ext>
            </a:extLst>
          </p:cNvPr>
          <p:cNvSpPr txBox="1"/>
          <p:nvPr/>
        </p:nvSpPr>
        <p:spPr>
          <a:xfrm>
            <a:off x="1089804" y="1982450"/>
            <a:ext cx="10006641" cy="2893100"/>
          </a:xfrm>
          <a:prstGeom prst="rect">
            <a:avLst/>
          </a:prstGeom>
          <a:noFill/>
        </p:spPr>
        <p:txBody>
          <a:bodyPr wrap="square" rtlCol="0">
            <a:spAutoFit/>
          </a:bodyPr>
          <a:lstStyle/>
          <a:p>
            <a:r>
              <a:rPr lang="en-US" sz="1800" u="sng" kern="100" dirty="0" err="1">
                <a:effectLst/>
                <a:ea typeface="Calibri" panose="020F0502020204030204" pitchFamily="34" charset="0"/>
                <a:cs typeface="Times New Roman" panose="02020603050405020304" pitchFamily="18" charset="0"/>
              </a:rPr>
              <a:t>İş</a:t>
            </a:r>
            <a:r>
              <a:rPr lang="tr-TR" sz="1800" u="sng" kern="100" dirty="0" err="1">
                <a:effectLst/>
                <a:ea typeface="Calibri" panose="020F0502020204030204" pitchFamily="34" charset="0"/>
                <a:cs typeface="Times New Roman" panose="02020603050405020304" pitchFamily="18" charset="0"/>
              </a:rPr>
              <a:t>lemi</a:t>
            </a:r>
            <a:r>
              <a:rPr lang="en-US" sz="1800" u="sng" kern="100" dirty="0">
                <a:effectLst/>
                <a:ea typeface="Calibri" panose="020F0502020204030204" pitchFamily="34" charset="0"/>
                <a:cs typeface="Times New Roman" panose="02020603050405020304" pitchFamily="18" charset="0"/>
              </a:rPr>
              <a:t>ş</a:t>
            </a:r>
            <a:r>
              <a:rPr lang="tr-TR" sz="1800" u="sng" kern="100" dirty="0">
                <a:effectLst/>
                <a:ea typeface="Calibri" panose="020F0502020204030204" pitchFamily="34" charset="0"/>
                <a:cs typeface="Times New Roman" panose="02020603050405020304" pitchFamily="18" charset="0"/>
              </a:rPr>
              <a:t> Dönem Sürekli IGT </a:t>
            </a:r>
            <a:r>
              <a:rPr lang="tr-TR" sz="1800" u="sng" kern="100" dirty="0" err="1">
                <a:effectLst/>
                <a:ea typeface="Calibri" panose="020F0502020204030204" pitchFamily="34" charset="0"/>
                <a:cs typeface="Times New Roman" panose="02020603050405020304" pitchFamily="18" charset="0"/>
              </a:rPr>
              <a:t>Hesab</a:t>
            </a:r>
            <a:r>
              <a:rPr lang="en-US" sz="1800" u="sng" kern="100" dirty="0">
                <a:effectLst/>
                <a:ea typeface="Calibri" panose="020F0502020204030204" pitchFamily="34" charset="0"/>
                <a:cs typeface="Times New Roman" panose="02020603050405020304" pitchFamily="18" charset="0"/>
              </a:rPr>
              <a:t>ı</a:t>
            </a:r>
            <a:r>
              <a:rPr lang="tr-TR" sz="1800" u="sng" kern="100" dirty="0">
                <a:effectLst/>
                <a:ea typeface="Calibri" panose="020F0502020204030204" pitchFamily="34" charset="0"/>
                <a:cs typeface="Times New Roman" panose="02020603050405020304" pitchFamily="18" charset="0"/>
              </a:rPr>
              <a:t>:</a:t>
            </a:r>
            <a:br>
              <a:rPr lang="tr-TR" sz="1800" kern="100" dirty="0">
                <a:effectLst/>
                <a:ea typeface="Calibri" panose="020F0502020204030204" pitchFamily="34" charset="0"/>
                <a:cs typeface="Times New Roman" panose="02020603050405020304" pitchFamily="18" charset="0"/>
              </a:rPr>
            </a:br>
            <a:br>
              <a:rPr lang="tr-TR" sz="1800" kern="100" dirty="0">
                <a:effectLst/>
                <a:ea typeface="Calibri" panose="020F0502020204030204" pitchFamily="34" charset="0"/>
                <a:cs typeface="Times New Roman" panose="02020603050405020304" pitchFamily="18" charset="0"/>
              </a:rPr>
            </a:br>
            <a:r>
              <a:rPr lang="tr-TR"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İşlemiş</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dönem</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sürekli</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iş</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göremezlik</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tazminatı</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hesaplanan</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dönem</a:t>
            </a:r>
            <a:r>
              <a:rPr lang="en-US" sz="1600" kern="100" dirty="0">
                <a:effectLst/>
                <a:ea typeface="Calibri" panose="020F0502020204030204" pitchFamily="34" charset="0"/>
                <a:cs typeface="Times New Roman" panose="02020603050405020304" pitchFamily="18" charset="0"/>
              </a:rPr>
              <a:t> net </a:t>
            </a:r>
            <a:r>
              <a:rPr lang="en-US" sz="1600" kern="100" dirty="0" err="1">
                <a:effectLst/>
                <a:ea typeface="Calibri" panose="020F0502020204030204" pitchFamily="34" charset="0"/>
                <a:cs typeface="Times New Roman" panose="02020603050405020304" pitchFamily="18" charset="0"/>
              </a:rPr>
              <a:t>geliri</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ile</a:t>
            </a:r>
            <a:r>
              <a:rPr lang="tr-TR" sz="1600" kern="100" dirty="0">
                <a:ea typeface="Calibri" panose="020F0502020204030204" pitchFamily="34" charset="0"/>
                <a:cs typeface="Times New Roman" panose="02020603050405020304" pitchFamily="18" charset="0"/>
              </a:rPr>
              <a:t> </a:t>
            </a:r>
            <a:r>
              <a:rPr lang="tr-TR" sz="1600" kern="100" dirty="0">
                <a:effectLst/>
                <a:ea typeface="Calibri" panose="020F0502020204030204" pitchFamily="34" charset="0"/>
                <a:cs typeface="Times New Roman" panose="02020603050405020304" pitchFamily="18" charset="0"/>
              </a:rPr>
              <a:t>%12,1 sürekli i</a:t>
            </a:r>
            <a:r>
              <a:rPr lang="en-US" sz="1600" kern="100" dirty="0">
                <a:effectLst/>
                <a:ea typeface="Calibri" panose="020F0502020204030204" pitchFamily="34" charset="0"/>
                <a:cs typeface="Times New Roman" panose="02020603050405020304" pitchFamily="18" charset="0"/>
              </a:rPr>
              <a:t>ş</a:t>
            </a:r>
            <a:r>
              <a:rPr lang="tr-TR" sz="1600" kern="100" dirty="0">
                <a:effectLst/>
                <a:ea typeface="Calibri" panose="020F0502020204030204" pitchFamily="34" charset="0"/>
                <a:cs typeface="Times New Roman" panose="02020603050405020304" pitchFamily="18" charset="0"/>
              </a:rPr>
              <a:t> göremezlik oran</a:t>
            </a:r>
            <a:r>
              <a:rPr lang="en-US" sz="1600" kern="100" dirty="0">
                <a:effectLst/>
                <a:ea typeface="Calibri" panose="020F0502020204030204" pitchFamily="34" charset="0"/>
                <a:cs typeface="Times New Roman" panose="02020603050405020304" pitchFamily="18" charset="0"/>
              </a:rPr>
              <a:t>ı</a:t>
            </a:r>
            <a:r>
              <a:rPr lang="tr-TR" sz="1600" kern="100" dirty="0">
                <a:effectLst/>
                <a:ea typeface="Calibri" panose="020F0502020204030204" pitchFamily="34" charset="0"/>
                <a:cs typeface="Times New Roman" panose="02020603050405020304" pitchFamily="18" charset="0"/>
              </a:rPr>
              <a:t>n</a:t>
            </a:r>
            <a:r>
              <a:rPr lang="en-US" sz="1600" kern="100" dirty="0">
                <a:effectLst/>
                <a:ea typeface="Calibri" panose="020F0502020204030204" pitchFamily="34" charset="0"/>
                <a:cs typeface="Times New Roman" panose="02020603050405020304" pitchFamily="18" charset="0"/>
              </a:rPr>
              <a:t>ı</a:t>
            </a:r>
            <a:r>
              <a:rPr lang="tr-TR" sz="1600" kern="100" dirty="0">
                <a:effectLst/>
                <a:ea typeface="Calibri" panose="020F0502020204030204" pitchFamily="34" charset="0"/>
                <a:cs typeface="Times New Roman" panose="02020603050405020304" pitchFamily="18" charset="0"/>
              </a:rPr>
              <a:t>n çarp</a:t>
            </a:r>
            <a:r>
              <a:rPr lang="en-US" sz="1600" kern="100" dirty="0">
                <a:effectLst/>
                <a:ea typeface="Calibri" panose="020F0502020204030204" pitchFamily="34" charset="0"/>
                <a:cs typeface="Times New Roman" panose="02020603050405020304" pitchFamily="18" charset="0"/>
              </a:rPr>
              <a:t>ı</a:t>
            </a:r>
            <a:r>
              <a:rPr lang="tr-TR" sz="1600" kern="100" dirty="0" err="1">
                <a:effectLst/>
                <a:ea typeface="Calibri" panose="020F0502020204030204" pitchFamily="34" charset="0"/>
                <a:cs typeface="Times New Roman" panose="02020603050405020304" pitchFamily="18" charset="0"/>
              </a:rPr>
              <a:t>lmas</a:t>
            </a:r>
            <a:r>
              <a:rPr lang="en-US" sz="1600" kern="100" dirty="0">
                <a:effectLst/>
                <a:ea typeface="Calibri" panose="020F0502020204030204" pitchFamily="34" charset="0"/>
                <a:cs typeface="Times New Roman" panose="02020603050405020304" pitchFamily="18" charset="0"/>
              </a:rPr>
              <a:t>ı</a:t>
            </a:r>
            <a:r>
              <a:rPr lang="tr-TR" sz="1600" kern="100" dirty="0" err="1">
                <a:effectLst/>
                <a:ea typeface="Calibri" panose="020F0502020204030204" pitchFamily="34" charset="0"/>
                <a:cs typeface="Times New Roman" panose="02020603050405020304" pitchFamily="18" charset="0"/>
              </a:rPr>
              <a:t>yla</a:t>
            </a:r>
            <a:r>
              <a:rPr lang="tr-TR" sz="1600" kern="100" dirty="0">
                <a:effectLst/>
                <a:ea typeface="Calibri" panose="020F0502020204030204" pitchFamily="34" charset="0"/>
                <a:cs typeface="Times New Roman" panose="02020603050405020304" pitchFamily="18" charset="0"/>
              </a:rPr>
              <a:t> elde edilmektedir.</a:t>
            </a:r>
            <a:br>
              <a:rPr lang="tr-TR" sz="1600" kern="100" dirty="0">
                <a:effectLst/>
                <a:ea typeface="Calibri" panose="020F0502020204030204" pitchFamily="34" charset="0"/>
                <a:cs typeface="Times New Roman" panose="02020603050405020304" pitchFamily="18" charset="0"/>
              </a:rPr>
            </a:br>
            <a:endParaRPr lang="tr-TR" sz="1600" kern="100" dirty="0">
              <a:effectLst/>
              <a:ea typeface="Calibri" panose="020F0502020204030204" pitchFamily="34" charset="0"/>
              <a:cs typeface="Times New Roman" panose="02020603050405020304" pitchFamily="18" charset="0"/>
            </a:endParaRPr>
          </a:p>
          <a:p>
            <a:r>
              <a:rPr lang="tr-TR" sz="1600" kern="100" dirty="0">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İşlemiş</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Dönem</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Sürekli</a:t>
            </a:r>
            <a:r>
              <a:rPr lang="en-US" sz="1600" kern="100" dirty="0">
                <a:effectLst/>
                <a:ea typeface="Calibri" panose="020F0502020204030204" pitchFamily="34" charset="0"/>
                <a:cs typeface="Times New Roman" panose="02020603050405020304" pitchFamily="18" charset="0"/>
              </a:rPr>
              <a:t> IGT = </a:t>
            </a:r>
            <a:r>
              <a:rPr lang="en-US" sz="1600" kern="100" dirty="0" err="1">
                <a:effectLst/>
                <a:ea typeface="Calibri" panose="020F0502020204030204" pitchFamily="34" charset="0"/>
                <a:cs typeface="Times New Roman" panose="02020603050405020304" pitchFamily="18" charset="0"/>
              </a:rPr>
              <a:t>Dönem</a:t>
            </a:r>
            <a:r>
              <a:rPr lang="en-US" sz="1600" kern="100" dirty="0">
                <a:effectLst/>
                <a:ea typeface="Calibri" panose="020F0502020204030204" pitchFamily="34" charset="0"/>
                <a:cs typeface="Times New Roman" panose="02020603050405020304" pitchFamily="18" charset="0"/>
              </a:rPr>
              <a:t> Net </a:t>
            </a:r>
            <a:r>
              <a:rPr lang="en-US" sz="1600" kern="100" dirty="0" err="1">
                <a:effectLst/>
                <a:ea typeface="Calibri" panose="020F0502020204030204" pitchFamily="34" charset="0"/>
                <a:cs typeface="Times New Roman" panose="02020603050405020304" pitchFamily="18" charset="0"/>
              </a:rPr>
              <a:t>Geliri</a:t>
            </a:r>
            <a:r>
              <a:rPr lang="en-US" sz="1600" kern="100" dirty="0">
                <a:effectLst/>
                <a:ea typeface="Calibri" panose="020F0502020204030204" pitchFamily="34" charset="0"/>
                <a:cs typeface="Times New Roman" panose="02020603050405020304" pitchFamily="18" charset="0"/>
              </a:rPr>
              <a:t> x 0,121 </a:t>
            </a:r>
            <a:r>
              <a:rPr lang="en-US" sz="1600" kern="100" dirty="0" err="1">
                <a:effectLst/>
                <a:ea typeface="Calibri" panose="020F0502020204030204" pitchFamily="34" charset="0"/>
                <a:cs typeface="Times New Roman" panose="02020603050405020304" pitchFamily="18" charset="0"/>
              </a:rPr>
              <a:t>iş</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göremezlik</a:t>
            </a:r>
            <a:r>
              <a:rPr lang="en-US" sz="1600" kern="100" dirty="0">
                <a:effectLst/>
                <a:ea typeface="Calibri" panose="020F0502020204030204" pitchFamily="34" charset="0"/>
                <a:cs typeface="Times New Roman" panose="02020603050405020304" pitchFamily="18" charset="0"/>
              </a:rPr>
              <a:t> </a:t>
            </a:r>
            <a:r>
              <a:rPr lang="en-US" sz="1600" kern="100" dirty="0" err="1">
                <a:effectLst/>
                <a:ea typeface="Calibri" panose="020F0502020204030204" pitchFamily="34" charset="0"/>
                <a:cs typeface="Times New Roman" panose="02020603050405020304" pitchFamily="18" charset="0"/>
              </a:rPr>
              <a:t>oranı</a:t>
            </a:r>
            <a:br>
              <a:rPr lang="tr-TR" sz="1600" kern="100" dirty="0">
                <a:effectLst/>
                <a:ea typeface="Calibri" panose="020F0502020204030204" pitchFamily="34" charset="0"/>
                <a:cs typeface="Times New Roman" panose="02020603050405020304" pitchFamily="18" charset="0"/>
              </a:rPr>
            </a:br>
            <a:r>
              <a:rPr lang="tr-TR" sz="1600" kern="100" dirty="0">
                <a:effectLst/>
                <a:ea typeface="Calibri" panose="020F0502020204030204" pitchFamily="34" charset="0"/>
                <a:cs typeface="Times New Roman" panose="02020603050405020304" pitchFamily="18" charset="0"/>
              </a:rPr>
              <a:t>							</a:t>
            </a:r>
          </a:p>
          <a:p>
            <a:r>
              <a:rPr lang="tr-TR" sz="1600" kern="100" dirty="0">
                <a:ea typeface="Calibri" panose="020F0502020204030204" pitchFamily="34" charset="0"/>
                <a:cs typeface="Times New Roman" panose="02020603050405020304" pitchFamily="18" charset="0"/>
              </a:rPr>
              <a:t>						    =</a:t>
            </a:r>
            <a:r>
              <a:rPr lang="tr-TR" sz="1600" kern="100" dirty="0">
                <a:effectLst/>
                <a:ea typeface="Calibri" panose="020F0502020204030204" pitchFamily="34" charset="0"/>
                <a:cs typeface="Times New Roman" panose="02020603050405020304" pitchFamily="18" charset="0"/>
              </a:rPr>
              <a:t>6.382, 04 TL x 0,121</a:t>
            </a:r>
            <a:br>
              <a:rPr lang="tr-TR" sz="1600" kern="100" dirty="0">
                <a:effectLst/>
                <a:ea typeface="Calibri" panose="020F0502020204030204" pitchFamily="34" charset="0"/>
                <a:cs typeface="Times New Roman" panose="02020603050405020304" pitchFamily="18" charset="0"/>
              </a:rPr>
            </a:br>
            <a:endParaRPr lang="tr-TR" sz="1600" kern="100" dirty="0">
              <a:effectLst/>
              <a:ea typeface="Calibri" panose="020F0502020204030204" pitchFamily="34" charset="0"/>
              <a:cs typeface="Times New Roman" panose="02020603050405020304" pitchFamily="18" charset="0"/>
            </a:endParaRPr>
          </a:p>
          <a:p>
            <a:r>
              <a:rPr lang="tr-TR" sz="1600" kern="100" dirty="0">
                <a:ea typeface="Calibri" panose="020F0502020204030204" pitchFamily="34" charset="0"/>
                <a:cs typeface="Times New Roman" panose="02020603050405020304" pitchFamily="18" charset="0"/>
              </a:rPr>
              <a:t>						    =</a:t>
            </a:r>
            <a:r>
              <a:rPr lang="tr-TR" sz="1600" kern="100" dirty="0">
                <a:effectLst/>
                <a:ea typeface="Calibri" panose="020F0502020204030204" pitchFamily="34" charset="0"/>
                <a:cs typeface="Times New Roman" panose="02020603050405020304" pitchFamily="18" charset="0"/>
              </a:rPr>
              <a:t>772,23 TL</a:t>
            </a:r>
          </a:p>
          <a:p>
            <a:endParaRPr lang="tr-TR" dirty="0"/>
          </a:p>
        </p:txBody>
      </p:sp>
    </p:spTree>
    <p:extLst>
      <p:ext uri="{BB962C8B-B14F-4D97-AF65-F5344CB8AC3E}">
        <p14:creationId xmlns:p14="http://schemas.microsoft.com/office/powerpoint/2010/main" val="1323182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6FAD3B9-705C-D710-3E2A-92182261AE49}"/>
              </a:ext>
            </a:extLst>
          </p:cNvPr>
          <p:cNvSpPr txBox="1"/>
          <p:nvPr/>
        </p:nvSpPr>
        <p:spPr>
          <a:xfrm>
            <a:off x="793630" y="405441"/>
            <a:ext cx="10584612" cy="3570208"/>
          </a:xfrm>
          <a:prstGeom prst="rect">
            <a:avLst/>
          </a:prstGeom>
          <a:noFill/>
        </p:spPr>
        <p:txBody>
          <a:bodyPr wrap="square" rtlCol="0">
            <a:spAutoFit/>
          </a:bodyPr>
          <a:lstStyle/>
          <a:p>
            <a:r>
              <a:rPr lang="tr-TR" sz="1800" kern="100" dirty="0">
                <a:effectLst/>
                <a:ea typeface="Calibri" panose="020F0502020204030204" pitchFamily="34" charset="0"/>
                <a:cs typeface="Times New Roman" panose="02020603050405020304" pitchFamily="18" charset="0"/>
              </a:rPr>
              <a:t>C. İ</a:t>
            </a:r>
            <a:r>
              <a:rPr lang="en-US" sz="1800" kern="100" dirty="0">
                <a:effectLst/>
                <a:ea typeface="Calibri" panose="020F0502020204030204" pitchFamily="34" charset="0"/>
                <a:cs typeface="Times New Roman" panose="02020603050405020304" pitchFamily="18" charset="0"/>
              </a:rPr>
              <a:t>ş</a:t>
            </a:r>
            <a:r>
              <a:rPr lang="tr-TR" sz="1800" kern="100" dirty="0" err="1">
                <a:effectLst/>
                <a:ea typeface="Calibri" panose="020F0502020204030204" pitchFamily="34" charset="0"/>
                <a:cs typeface="Times New Roman" panose="02020603050405020304" pitchFamily="18" charset="0"/>
              </a:rPr>
              <a:t>leyecek</a:t>
            </a:r>
            <a:r>
              <a:rPr lang="tr-TR" sz="1800" kern="100" dirty="0">
                <a:effectLst/>
                <a:ea typeface="Calibri" panose="020F0502020204030204" pitchFamily="34" charset="0"/>
                <a:cs typeface="Times New Roman" panose="02020603050405020304" pitchFamily="18" charset="0"/>
              </a:rPr>
              <a:t> Dönem IGT </a:t>
            </a:r>
            <a:r>
              <a:rPr lang="tr-TR" sz="1800" kern="100" dirty="0" err="1">
                <a:effectLst/>
                <a:ea typeface="Calibri" panose="020F0502020204030204" pitchFamily="34" charset="0"/>
                <a:cs typeface="Times New Roman" panose="02020603050405020304" pitchFamily="18" charset="0"/>
              </a:rPr>
              <a:t>Hesab</a:t>
            </a:r>
            <a:r>
              <a:rPr lang="en-US" sz="1800" kern="100" dirty="0">
                <a:effectLst/>
                <a:ea typeface="Calibri" panose="020F0502020204030204" pitchFamily="34" charset="0"/>
                <a:cs typeface="Times New Roman" panose="02020603050405020304" pitchFamily="18" charset="0"/>
              </a:rPr>
              <a:t>ı</a:t>
            </a:r>
            <a:r>
              <a:rPr lang="tr-TR" sz="1800" kern="100" dirty="0">
                <a:effectLst/>
                <a:ea typeface="Calibri" panose="020F0502020204030204" pitchFamily="34" charset="0"/>
                <a:cs typeface="Times New Roman" panose="02020603050405020304" pitchFamily="18" charset="0"/>
              </a:rPr>
              <a:t> (11.07.2020 tarihinden itibaren)</a:t>
            </a:r>
            <a:br>
              <a:rPr lang="tr-TR" sz="1800" kern="100" dirty="0">
                <a:effectLst/>
                <a:ea typeface="Calibri" panose="020F0502020204030204" pitchFamily="34" charset="0"/>
                <a:cs typeface="Times New Roman" panose="02020603050405020304" pitchFamily="18" charset="0"/>
              </a:rPr>
            </a:br>
            <a:r>
              <a:rPr lang="tr-TR" sz="1800" kern="100" dirty="0">
                <a:effectLst/>
                <a:ea typeface="Calibri" panose="020F0502020204030204" pitchFamily="34" charset="0"/>
                <a:cs typeface="Times New Roman" panose="02020603050405020304" pitchFamily="18" charset="0"/>
              </a:rPr>
              <a:t> </a:t>
            </a:r>
          </a:p>
          <a:p>
            <a:r>
              <a:rPr lang="tr-TR"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Kerem Sezgin'in i</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leyecek</a:t>
            </a:r>
            <a:r>
              <a:rPr lang="tr-TR" sz="1400" kern="100" dirty="0">
                <a:effectLst/>
                <a:ea typeface="Calibri" panose="020F0502020204030204" pitchFamily="34" charset="0"/>
                <a:cs typeface="Times New Roman" panose="02020603050405020304" pitchFamily="18" charset="0"/>
              </a:rPr>
              <a:t> dönem geliri, 18 ya</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öncesi dönem, askerlik dönemi, aktif ve pasif dönem olarak a</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a</a:t>
            </a:r>
            <a:r>
              <a:rPr lang="en-US" sz="1400" kern="100" dirty="0" err="1">
                <a:effectLst/>
                <a:ea typeface="Calibri" panose="020F0502020204030204" pitchFamily="34" charset="0"/>
                <a:cs typeface="Times New Roman" panose="02020603050405020304" pitchFamily="18" charset="0"/>
              </a:rPr>
              <a:t>ğı</a:t>
            </a:r>
            <a:r>
              <a:rPr lang="tr-TR" sz="1400" kern="100" dirty="0" err="1">
                <a:effectLst/>
                <a:ea typeface="Calibri" panose="020F0502020204030204" pitchFamily="34" charset="0"/>
                <a:cs typeface="Times New Roman" panose="02020603050405020304" pitchFamily="18" charset="0"/>
              </a:rPr>
              <a:t>daki</a:t>
            </a:r>
            <a:r>
              <a:rPr lang="tr-TR" sz="1400" kern="100" dirty="0">
                <a:effectLst/>
                <a:ea typeface="Calibri" panose="020F0502020204030204" pitchFamily="34" charset="0"/>
                <a:cs typeface="Times New Roman" panose="02020603050405020304" pitchFamily="18" charset="0"/>
              </a:rPr>
              <a:t> </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ekilde</a:t>
            </a:r>
            <a:r>
              <a:rPr lang="tr-TR" sz="1400" kern="100" dirty="0">
                <a:effectLst/>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hesaplanm</a:t>
            </a:r>
            <a:r>
              <a:rPr lang="en-US" sz="1400" kern="100" dirty="0" err="1">
                <a:effectLst/>
                <a:ea typeface="Calibri" panose="020F0502020204030204" pitchFamily="34" charset="0"/>
                <a:cs typeface="Times New Roman" panose="02020603050405020304" pitchFamily="18" charset="0"/>
              </a:rPr>
              <a:t>ış</a:t>
            </a:r>
            <a:r>
              <a:rPr lang="tr-TR" sz="1400" kern="100" dirty="0">
                <a:effectLst/>
                <a:ea typeface="Calibri" panose="020F0502020204030204" pitchFamily="34" charset="0"/>
                <a:cs typeface="Times New Roman" panose="02020603050405020304" pitchFamily="18" charset="0"/>
              </a:rPr>
              <a:t>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a:t>
            </a:r>
            <a:r>
              <a:rPr lang="tr-TR" sz="1400" kern="100" dirty="0">
                <a:effectLst/>
                <a:ea typeface="Calibri" panose="020F0502020204030204" pitchFamily="34" charset="0"/>
                <a:cs typeface="Times New Roman" panose="02020603050405020304" pitchFamily="18" charset="0"/>
              </a:rPr>
              <a:t>18 Ya</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öncesi dönem: Hesap tarihindeki </a:t>
            </a:r>
            <a:r>
              <a:rPr lang="tr-TR" sz="1400" kern="100" dirty="0" err="1">
                <a:effectLst/>
                <a:ea typeface="Calibri" panose="020F0502020204030204" pitchFamily="34" charset="0"/>
                <a:cs typeface="Times New Roman" panose="02020603050405020304" pitchFamily="18" charset="0"/>
              </a:rPr>
              <a:t>AGI'siz</a:t>
            </a:r>
            <a:r>
              <a:rPr lang="tr-TR" sz="1400" kern="100" dirty="0">
                <a:effectLst/>
                <a:ea typeface="Calibri" panose="020F0502020204030204" pitchFamily="34" charset="0"/>
                <a:cs typeface="Times New Roman" panose="02020603050405020304" pitchFamily="18" charset="0"/>
              </a:rPr>
              <a:t> net asgari ücret 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kullan</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lm</a:t>
            </a:r>
            <a:r>
              <a:rPr lang="en-US" sz="1400" kern="100" dirty="0" err="1">
                <a:effectLst/>
                <a:ea typeface="Calibri" panose="020F0502020204030204" pitchFamily="34" charset="0"/>
                <a:cs typeface="Times New Roman" panose="02020603050405020304" pitchFamily="18" charset="0"/>
              </a:rPr>
              <a:t>ış</a:t>
            </a:r>
            <a:r>
              <a:rPr lang="tr-TR" sz="1400" kern="100" dirty="0">
                <a:effectLst/>
                <a:ea typeface="Calibri" panose="020F0502020204030204" pitchFamily="34" charset="0"/>
                <a:cs typeface="Times New Roman" panose="02020603050405020304" pitchFamily="18" charset="0"/>
              </a:rPr>
              <a:t>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a:t>
            </a:r>
            <a:r>
              <a:rPr lang="tr-TR" sz="1400" kern="100" dirty="0">
                <a:effectLst/>
                <a:ea typeface="Calibri" panose="020F0502020204030204" pitchFamily="34" charset="0"/>
                <a:cs typeface="Times New Roman" panose="02020603050405020304" pitchFamily="18" charset="0"/>
              </a:rPr>
              <a:t>Askerlik dönemi: Hesap tarihindeki AG</a:t>
            </a:r>
            <a:r>
              <a:rPr lang="en-US" sz="1400" kern="100" dirty="0">
                <a:effectLst/>
                <a:ea typeface="Calibri" panose="020F0502020204030204" pitchFamily="34" charset="0"/>
                <a:cs typeface="Times New Roman" panose="02020603050405020304" pitchFamily="18" charset="0"/>
              </a:rPr>
              <a:t>İ</a:t>
            </a:r>
            <a:r>
              <a:rPr lang="tr-TR" sz="1400" kern="100" dirty="0">
                <a:effectLst/>
                <a:ea typeface="Calibri" panose="020F0502020204030204" pitchFamily="34" charset="0"/>
                <a:cs typeface="Times New Roman" panose="02020603050405020304" pitchFamily="18" charset="0"/>
              </a:rPr>
              <a:t>'siz net asgari ücret 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kullan</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lm</a:t>
            </a:r>
            <a:r>
              <a:rPr lang="en-US" sz="1400" kern="100" dirty="0" err="1">
                <a:effectLst/>
                <a:ea typeface="Calibri" panose="020F0502020204030204" pitchFamily="34" charset="0"/>
                <a:cs typeface="Times New Roman" panose="02020603050405020304" pitchFamily="18" charset="0"/>
              </a:rPr>
              <a:t>ış</a:t>
            </a:r>
            <a:r>
              <a:rPr lang="tr-TR" sz="1400" kern="100" dirty="0">
                <a:effectLst/>
                <a:ea typeface="Calibri" panose="020F0502020204030204" pitchFamily="34" charset="0"/>
                <a:cs typeface="Times New Roman" panose="02020603050405020304" pitchFamily="18" charset="0"/>
              </a:rPr>
              <a:t>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a:t>
            </a:r>
            <a:r>
              <a:rPr lang="tr-TR" sz="1400" kern="100" dirty="0">
                <a:effectLst/>
                <a:ea typeface="Calibri" panose="020F0502020204030204" pitchFamily="34" charset="0"/>
                <a:cs typeface="Times New Roman" panose="02020603050405020304" pitchFamily="18" charset="0"/>
              </a:rPr>
              <a:t>Aktif dönem: Hesap tarihindeki </a:t>
            </a:r>
            <a:r>
              <a:rPr lang="tr-TR" sz="1400" kern="100" dirty="0" err="1">
                <a:effectLst/>
                <a:ea typeface="Calibri" panose="020F0502020204030204" pitchFamily="34" charset="0"/>
                <a:cs typeface="Times New Roman" panose="02020603050405020304" pitchFamily="18" charset="0"/>
              </a:rPr>
              <a:t>AGI'siz</a:t>
            </a:r>
            <a:r>
              <a:rPr lang="tr-TR" sz="1400" kern="100" dirty="0">
                <a:effectLst/>
                <a:ea typeface="Calibri" panose="020F0502020204030204" pitchFamily="34" charset="0"/>
                <a:cs typeface="Times New Roman" panose="02020603050405020304" pitchFamily="18" charset="0"/>
              </a:rPr>
              <a:t> net asgari ücret 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üzerine ilerideki e</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in çal</a:t>
            </a:r>
            <a:r>
              <a:rPr lang="en-US" sz="1400" kern="100" dirty="0" err="1">
                <a:effectLst/>
                <a:ea typeface="Calibri" panose="020F0502020204030204" pitchFamily="34" charset="0"/>
                <a:cs typeface="Times New Roman" panose="02020603050405020304" pitchFamily="18" charset="0"/>
              </a:rPr>
              <a:t>ış</a:t>
            </a:r>
            <a:r>
              <a:rPr lang="tr-TR" sz="1400" kern="100" dirty="0" err="1">
                <a:effectLst/>
                <a:ea typeface="Calibri" panose="020F0502020204030204" pitchFamily="34" charset="0"/>
                <a:cs typeface="Times New Roman" panose="02020603050405020304" pitchFamily="18" charset="0"/>
              </a:rPr>
              <a:t>ma</a:t>
            </a:r>
            <a:r>
              <a:rPr lang="tr-TR" sz="1400" kern="100" dirty="0">
                <a:effectLst/>
                <a:ea typeface="Calibri" panose="020F0502020204030204" pitchFamily="34" charset="0"/>
                <a:cs typeface="Times New Roman" panose="02020603050405020304" pitchFamily="18" charset="0"/>
              </a:rPr>
              <a:t> durumu ve muhtemel destek gören çocuk say</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s</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na</a:t>
            </a:r>
            <a:r>
              <a:rPr lang="tr-TR" sz="1400" kern="100" dirty="0">
                <a:effectLst/>
                <a:ea typeface="Calibri" panose="020F0502020204030204" pitchFamily="34" charset="0"/>
                <a:cs typeface="Times New Roman" panose="02020603050405020304" pitchFamily="18" charset="0"/>
              </a:rPr>
              <a:t> uygun AG</a:t>
            </a:r>
            <a:r>
              <a:rPr lang="en-US" sz="1400" kern="100" dirty="0">
                <a:effectLst/>
                <a:ea typeface="Calibri" panose="020F0502020204030204" pitchFamily="34" charset="0"/>
                <a:cs typeface="Times New Roman" panose="02020603050405020304" pitchFamily="18" charset="0"/>
              </a:rPr>
              <a:t>İ</a:t>
            </a:r>
            <a:r>
              <a:rPr lang="tr-TR" sz="1400" kern="100" dirty="0">
                <a:effectLst/>
                <a:ea typeface="Calibri" panose="020F0502020204030204" pitchFamily="34" charset="0"/>
                <a:cs typeface="Times New Roman" panose="02020603050405020304" pitchFamily="18" charset="0"/>
              </a:rPr>
              <a:t> tutarlar</a:t>
            </a:r>
            <a:r>
              <a:rPr lang="en-US" sz="1400" kern="100" dirty="0">
                <a:effectLst/>
                <a:ea typeface="Calibri" panose="020F0502020204030204" pitchFamily="34" charset="0"/>
                <a:cs typeface="Times New Roman" panose="02020603050405020304" pitchFamily="18" charset="0"/>
              </a:rPr>
              <a:t>ı</a:t>
            </a:r>
            <a:r>
              <a:rPr lang="tr-TR" sz="1400" kern="100" dirty="0">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eklenmi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a:t>
            </a:r>
            <a:r>
              <a:rPr lang="tr-TR" sz="1400" kern="100" dirty="0">
                <a:effectLst/>
                <a:ea typeface="Calibri" panose="020F0502020204030204" pitchFamily="34" charset="0"/>
                <a:cs typeface="Times New Roman" panose="02020603050405020304" pitchFamily="18" charset="0"/>
              </a:rPr>
              <a:t>Pasif dönem: Hesap tarihindeki </a:t>
            </a:r>
            <a:r>
              <a:rPr lang="tr-TR" sz="1400" kern="100" dirty="0" err="1">
                <a:effectLst/>
                <a:ea typeface="Calibri" panose="020F0502020204030204" pitchFamily="34" charset="0"/>
                <a:cs typeface="Times New Roman" panose="02020603050405020304" pitchFamily="18" charset="0"/>
              </a:rPr>
              <a:t>AGI'siz</a:t>
            </a:r>
            <a:r>
              <a:rPr lang="tr-TR" sz="1400" kern="100" dirty="0">
                <a:effectLst/>
                <a:ea typeface="Calibri" panose="020F0502020204030204" pitchFamily="34" charset="0"/>
                <a:cs typeface="Times New Roman" panose="02020603050405020304" pitchFamily="18" charset="0"/>
              </a:rPr>
              <a:t> net asgari ücret 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kullan</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lm</a:t>
            </a:r>
            <a:r>
              <a:rPr lang="en-US" sz="1400" kern="100" dirty="0" err="1">
                <a:effectLst/>
                <a:ea typeface="Calibri" panose="020F0502020204030204" pitchFamily="34" charset="0"/>
                <a:cs typeface="Times New Roman" panose="02020603050405020304" pitchFamily="18" charset="0"/>
              </a:rPr>
              <a:t>ış</a:t>
            </a:r>
            <a:r>
              <a:rPr lang="tr-TR" sz="1400" kern="100" dirty="0">
                <a:effectLst/>
                <a:ea typeface="Calibri" panose="020F0502020204030204" pitchFamily="34" charset="0"/>
                <a:cs typeface="Times New Roman" panose="02020603050405020304" pitchFamily="18" charset="0"/>
              </a:rPr>
              <a:t>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r. </a:t>
            </a:r>
            <a:r>
              <a:rPr lang="en-US" sz="1400" kern="100" dirty="0" err="1">
                <a:effectLst/>
                <a:ea typeface="Calibri" panose="020F0502020204030204" pitchFamily="34" charset="0"/>
                <a:cs typeface="Times New Roman" panose="02020603050405020304" pitchFamily="18" charset="0"/>
              </a:rPr>
              <a:t>İşleyecek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döneme</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ilişkin</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aylık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gelirler</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ve</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değişim</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tarihleri</a:t>
            </a:r>
            <a:r>
              <a:rPr lang="en-US" sz="1400" kern="100" dirty="0">
                <a:effectLst/>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aşağıdaki tabloda gösterilmektedir.</a:t>
            </a:r>
          </a:p>
          <a:p>
            <a:endParaRPr lang="tr-TR" dirty="0"/>
          </a:p>
        </p:txBody>
      </p:sp>
      <p:pic>
        <p:nvPicPr>
          <p:cNvPr id="3" name="Resim 2" descr="metin, yazı tipi, makbuz, sayı, numara içeren bir resim&#10;&#10;Açıklama otomatik olarak oluşturuldu">
            <a:extLst>
              <a:ext uri="{FF2B5EF4-FFF2-40B4-BE49-F238E27FC236}">
                <a16:creationId xmlns:a16="http://schemas.microsoft.com/office/drawing/2014/main" id="{D73E60BE-BF8B-A59D-D620-A3351D98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838667"/>
            <a:ext cx="5531059" cy="2146717"/>
          </a:xfrm>
          <a:prstGeom prst="rect">
            <a:avLst/>
          </a:prstGeom>
        </p:spPr>
      </p:pic>
    </p:spTree>
    <p:extLst>
      <p:ext uri="{BB962C8B-B14F-4D97-AF65-F5344CB8AC3E}">
        <p14:creationId xmlns:p14="http://schemas.microsoft.com/office/powerpoint/2010/main" val="2135517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DB3C9A44-EA9B-96FA-5938-B97B995A3E9F}"/>
                  </a:ext>
                </a:extLst>
              </p:cNvPr>
              <p:cNvSpPr txBox="1"/>
              <p:nvPr/>
            </p:nvSpPr>
            <p:spPr>
              <a:xfrm>
                <a:off x="457200" y="615640"/>
                <a:ext cx="11277600" cy="4836324"/>
              </a:xfrm>
              <a:prstGeom prst="rect">
                <a:avLst/>
              </a:prstGeom>
              <a:noFill/>
            </p:spPr>
            <p:txBody>
              <a:bodyPr wrap="square" rtlCol="0">
                <a:spAutoFit/>
              </a:bodyPr>
              <a:lstStyle/>
              <a:p>
                <a:r>
                  <a:rPr lang="en-US" sz="1400" dirty="0">
                    <a:effectLst/>
                    <a:latin typeface="Microsoft YaHei" panose="020B0503020204020204" pitchFamily="34" charset="-122"/>
                    <a:cs typeface="Times New Roman" panose="02020603050405020304" pitchFamily="18" charset="0"/>
                  </a:rPr>
                  <a:t>İş</a:t>
                </a:r>
                <a:r>
                  <a:rPr lang="tr-TR" sz="1400" dirty="0" err="1">
                    <a:effectLst/>
                    <a:latin typeface="Microsoft YaHei" panose="020B0503020204020204" pitchFamily="34" charset="-122"/>
                    <a:cs typeface="Times New Roman" panose="02020603050405020304" pitchFamily="18" charset="0"/>
                  </a:rPr>
                  <a:t>leyecek</a:t>
                </a:r>
                <a:r>
                  <a:rPr lang="tr-TR" sz="1400" dirty="0">
                    <a:effectLst/>
                    <a:latin typeface="Microsoft YaHei" panose="020B0503020204020204" pitchFamily="34" charset="-122"/>
                    <a:cs typeface="Times New Roman" panose="02020603050405020304" pitchFamily="18" charset="0"/>
                  </a:rPr>
                  <a:t> Dönem Net Geliri  </a:t>
                </a:r>
              </a:p>
              <a:p>
                <a:endParaRPr lang="tr-TR" sz="1400" dirty="0">
                  <a:latin typeface="Microsoft YaHei" panose="020B0503020204020204" pitchFamily="34" charset="-122"/>
                  <a:cs typeface="Times New Roman" panose="02020603050405020304" pitchFamily="18" charset="0"/>
                </a:endParaRPr>
              </a:p>
              <a:p>
                <a:r>
                  <a:rPr lang="tr-TR" sz="1400" dirty="0">
                    <a:latin typeface="Microsoft YaHei" panose="020B0503020204020204" pitchFamily="34" charset="-122"/>
                    <a:cs typeface="Times New Roman" panose="02020603050405020304" pitchFamily="18" charset="0"/>
                  </a:rPr>
                  <a:t>                      =</a:t>
                </a:r>
                <a:r>
                  <a:rPr lang="tr-TR" sz="1400" dirty="0">
                    <a:effectLst/>
                    <a:latin typeface="Microsoft YaHei" panose="020B0503020204020204" pitchFamily="34" charset="-122"/>
                    <a:cs typeface="Times New Roman" panose="02020603050405020304" pitchFamily="18" charset="0"/>
                  </a:rPr>
                  <a:t> (2.103, 97 TL x 5, 666667 ay) </a:t>
                </a:r>
                <a:r>
                  <a:rPr lang="en-US" sz="1400" dirty="0">
                    <a:effectLst/>
                    <a:latin typeface="Microsoft YaHei" panose="020B0503020204020204" pitchFamily="34" charset="-122"/>
                    <a:cs typeface="Times New Roman" panose="02020603050405020304" pitchFamily="18" charset="0"/>
                  </a:rPr>
                  <a:t>×</a:t>
                </a:r>
                <a:r>
                  <a:rPr lang="tr-TR" sz="1400" dirty="0">
                    <a:effectLst/>
                    <a:latin typeface="Microsoft YaHei" panose="020B0503020204020204" pitchFamily="34" charset="-122"/>
                    <a:cs typeface="Times New Roman" panose="02020603050405020304" pitchFamily="18" charset="0"/>
                  </a:rPr>
                  <a:t> </a:t>
                </a:r>
                <a14:m>
                  <m:oMath xmlns:m="http://schemas.openxmlformats.org/officeDocument/2006/math">
                    <m:sSub>
                      <m:sSubPr>
                        <m:ctrlPr>
                          <a:rPr lang="tr-TR" sz="1400" i="1" smtClean="0">
                            <a:latin typeface="Cambria Math" panose="02040503050406030204" pitchFamily="18" charset="0"/>
                          </a:rPr>
                        </m:ctrlPr>
                      </m:sSubPr>
                      <m:e>
                        <m:acc>
                          <m:accPr>
                            <m:chr m:val="̈"/>
                            <m:ctrlPr>
                              <a:rPr lang="tr-TR" sz="1400" b="0" i="1" smtClean="0">
                                <a:latin typeface="Cambria Math" panose="02040503050406030204" pitchFamily="18" charset="0"/>
                              </a:rPr>
                            </m:ctrlPr>
                          </m:accPr>
                          <m:e>
                            <m:r>
                              <a:rPr lang="tr-TR" sz="1400" b="0" i="1" smtClean="0">
                                <a:latin typeface="Cambria Math" panose="02040503050406030204" pitchFamily="18" charset="0"/>
                              </a:rPr>
                              <m:t>𝑎</m:t>
                            </m:r>
                          </m:e>
                        </m:acc>
                      </m:e>
                      <m:sub>
                        <m:r>
                          <a:rPr lang="tr-TR" sz="1400" b="0" i="1" smtClean="0">
                            <a:latin typeface="Cambria Math" panose="02040503050406030204" pitchFamily="18" charset="0"/>
                          </a:rPr>
                          <m:t>9:1</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b="0" i="1" dirty="0" smtClean="0">
                            <a:latin typeface="Cambria Math" panose="02040503050406030204" pitchFamily="18" charset="0"/>
                          </a:rPr>
                          <m:t>𝑁</m:t>
                        </m:r>
                      </m:e>
                      <m:sub>
                        <m:r>
                          <a:rPr lang="tr-TR" sz="1400" b="0" i="1" dirty="0" smtClean="0">
                            <a:latin typeface="Cambria Math" panose="02040503050406030204" pitchFamily="18" charset="0"/>
                          </a:rPr>
                          <m:t>9</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b="0" i="1" dirty="0" smtClean="0">
                            <a:latin typeface="Cambria Math" panose="02040503050406030204" pitchFamily="18" charset="0"/>
                          </a:rPr>
                          <m:t>𝑁</m:t>
                        </m:r>
                      </m:e>
                      <m:sub>
                        <m:r>
                          <a:rPr lang="tr-TR" sz="1400" b="0" i="1" dirty="0" smtClean="0">
                            <a:latin typeface="Cambria Math" panose="02040503050406030204" pitchFamily="18" charset="0"/>
                          </a:rPr>
                          <m:t>10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b="0" i="1" dirty="0" smtClean="0">
                            <a:latin typeface="Cambria Math" panose="02040503050406030204" pitchFamily="18" charset="0"/>
                          </a:rPr>
                          <m:t>𝐷</m:t>
                        </m:r>
                      </m:e>
                      <m:sub>
                        <m:r>
                          <a:rPr lang="tr-TR" sz="1400" b="0" i="1" dirty="0" smtClean="0">
                            <a:latin typeface="Cambria Math" panose="02040503050406030204" pitchFamily="18" charset="0"/>
                          </a:rPr>
                          <m:t>9</m:t>
                        </m:r>
                      </m:sub>
                    </m:sSub>
                  </m:oMath>
                </a14:m>
                <a:r>
                  <a:rPr lang="tr-TR" sz="1400" dirty="0"/>
                  <a:t>=1+ </a:t>
                </a:r>
                <a:r>
                  <a:rPr lang="tr-TR" sz="1400" dirty="0">
                    <a:latin typeface="Microsoft YaHei" panose="020B0503020204020204" pitchFamily="34" charset="-122"/>
                    <a:cs typeface="Times New Roman" panose="02020603050405020304" pitchFamily="18" charset="0"/>
                  </a:rPr>
                  <a:t>(2.103, 97 TL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1</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8</m:t>
                        </m:r>
                      </m:sub>
                    </m:sSub>
                  </m:oMath>
                </a14:m>
                <a:r>
                  <a:rPr lang="tr-TR" sz="1400" dirty="0"/>
                  <a:t>┐→(</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10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i="1" dirty="0">
                            <a:latin typeface="Cambria Math" panose="02040503050406030204" pitchFamily="18" charset="0"/>
                          </a:rPr>
                          <m:t>1</m:t>
                        </m:r>
                        <m:r>
                          <a:rPr lang="tr-TR" sz="1400" b="0" i="1" dirty="0" smtClean="0">
                            <a:latin typeface="Cambria Math" panose="02040503050406030204" pitchFamily="18" charset="0"/>
                          </a:rPr>
                          <m:t>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=7,377506</a:t>
                </a:r>
              </a:p>
              <a:p>
                <a:r>
                  <a:rPr lang="tr-TR" sz="1400" dirty="0"/>
                  <a:t> </a:t>
                </a:r>
              </a:p>
              <a:p>
                <a:r>
                  <a:rPr lang="tr-TR" sz="1400" dirty="0"/>
                  <a:t>         + (2.324, 70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9</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3</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18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21</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=2,498373 +</a:t>
                </a:r>
                <a:r>
                  <a:rPr lang="tr-TR" sz="1400" dirty="0">
                    <a:latin typeface="Microsoft YaHei" panose="020B0503020204020204" pitchFamily="34" charset="-122"/>
                    <a:cs typeface="Times New Roman" panose="02020603050405020304" pitchFamily="18" charset="0"/>
                  </a:rPr>
                  <a:t> (2.103, 97 TL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12</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1</m:t>
                        </m:r>
                      </m:sub>
                    </m:sSub>
                  </m:oMath>
                </a14:m>
                <a:r>
                  <a:rPr lang="tr-TR" sz="1400" dirty="0"/>
                  <a:t>┐→(</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21</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22</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=0,802197</a:t>
                </a:r>
              </a:p>
              <a:p>
                <a:endParaRPr lang="tr-TR" sz="1400" dirty="0"/>
              </a:p>
              <a:p>
                <a:r>
                  <a:rPr lang="tr-TR" sz="1400" dirty="0"/>
                  <a:t>         + (2.324, 70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13</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6</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22</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28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=4,509116+ + (2.324, 70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19</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2</m:t>
                        </m:r>
                      </m:sub>
                    </m:sSub>
                  </m:oMath>
                </a14:m>
                <a:r>
                  <a:rPr lang="tr-TR" sz="1400" dirty="0"/>
                  <a:t>┐→(</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i="1" dirty="0">
                            <a:latin typeface="Cambria Math" panose="02040503050406030204" pitchFamily="18" charset="0"/>
                          </a:rPr>
                          <m:t>2</m:t>
                        </m:r>
                        <m:r>
                          <a:rPr lang="tr-TR" sz="1400" b="0" i="1" dirty="0" smtClean="0">
                            <a:latin typeface="Cambria Math" panose="02040503050406030204" pitchFamily="18" charset="0"/>
                          </a:rPr>
                          <m:t>8</m:t>
                        </m:r>
                      </m:sub>
                    </m:sSub>
                  </m:oMath>
                </a14:m>
                <a:r>
                  <a:rPr lang="tr-TR" sz="1400" dirty="0"/>
                  <a:t>-30)/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=1,393691</a:t>
                </a:r>
              </a:p>
              <a:p>
                <a:endParaRPr lang="tr-TR" sz="1400" dirty="0"/>
              </a:p>
              <a:p>
                <a:r>
                  <a:rPr lang="tr-TR" sz="1400" dirty="0"/>
                  <a:t>         + (2.357, 80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21</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2</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30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32</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=1,342280+ (2.390, 91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23</a:t>
                </a:r>
                <a14:m>
                  <m:oMath xmlns:m="http://schemas.openxmlformats.org/officeDocument/2006/math">
                    <m:sSub>
                      <m:sSubPr>
                        <m:ctrlPr>
                          <a:rPr lang="tr-TR" sz="1400" i="1" smtClean="0">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16</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32</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48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=9,070063</a:t>
                </a:r>
              </a:p>
              <a:p>
                <a:endParaRPr lang="tr-TR" sz="1400" dirty="0"/>
              </a:p>
              <a:p>
                <a:r>
                  <a:rPr lang="tr-TR" sz="1400" dirty="0"/>
                  <a:t>         + (2.357, 80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39</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2</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48</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50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=0,940811+ (2.324, 70 TL x 12 ay) </a:t>
                </a:r>
                <a:r>
                  <a:rPr lang="en-US" sz="1400" dirty="0">
                    <a:latin typeface="Microsoft YaHei" panose="020B0503020204020204" pitchFamily="34" charset="-122"/>
                    <a:cs typeface="Times New Roman" panose="02020603050405020304" pitchFamily="18" charset="0"/>
                  </a:rPr>
                  <a:t>×</a:t>
                </a:r>
                <a:r>
                  <a:rPr lang="tr-TR" sz="1400" dirty="0">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41</a:t>
                </a:r>
                <a14:m>
                  <m:oMath xmlns:m="http://schemas.openxmlformats.org/officeDocument/2006/math">
                    <m:sSub>
                      <m:sSubPr>
                        <m:ctrlPr>
                          <a:rPr lang="tr-TR" sz="1400" i="1">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15</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50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𝑁</m:t>
                        </m:r>
                      </m:e>
                      <m:sub>
                        <m:r>
                          <a:rPr lang="tr-TR" sz="1400" b="0" i="1" dirty="0" smtClean="0">
                            <a:latin typeface="Cambria Math" panose="02040503050406030204" pitchFamily="18" charset="0"/>
                          </a:rPr>
                          <m:t>65</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i="1" dirty="0">
                            <a:latin typeface="Cambria Math" panose="02040503050406030204" pitchFamily="18" charset="0"/>
                          </a:rPr>
                          <m:t>𝐷</m:t>
                        </m:r>
                      </m:e>
                      <m:sub>
                        <m:r>
                          <a:rPr lang="tr-TR" sz="1400" i="1" dirty="0">
                            <a:latin typeface="Cambria Math" panose="02040503050406030204" pitchFamily="18" charset="0"/>
                          </a:rPr>
                          <m:t>9</m:t>
                        </m:r>
                      </m:sub>
                    </m:sSub>
                  </m:oMath>
                </a14:m>
                <a:r>
                  <a:rPr lang="tr-TR" sz="1400" dirty="0"/>
                  <a:t>=5,708766</a:t>
                </a:r>
              </a:p>
              <a:p>
                <a:endParaRPr lang="tr-TR" sz="1400" dirty="0"/>
              </a:p>
              <a:p>
                <a:r>
                  <a:rPr lang="tr-TR" sz="1400" dirty="0"/>
                  <a:t>         + </a:t>
                </a:r>
                <a:r>
                  <a:rPr lang="tr-TR" sz="1400" dirty="0">
                    <a:effectLst/>
                    <a:latin typeface="Microsoft YaHei" panose="020B0503020204020204" pitchFamily="34" charset="-122"/>
                    <a:cs typeface="Times New Roman" panose="02020603050405020304" pitchFamily="18" charset="0"/>
                  </a:rPr>
                  <a:t>(2.103, 97 TL x 12ay) </a:t>
                </a:r>
                <a:r>
                  <a:rPr lang="en-US" sz="1400" dirty="0">
                    <a:effectLst/>
                    <a:latin typeface="Microsoft YaHei" panose="020B0503020204020204" pitchFamily="34" charset="-122"/>
                    <a:cs typeface="Times New Roman" panose="02020603050405020304" pitchFamily="18" charset="0"/>
                  </a:rPr>
                  <a:t>×</a:t>
                </a:r>
                <a:r>
                  <a:rPr lang="tr-TR" sz="1400" dirty="0">
                    <a:effectLst/>
                    <a:latin typeface="Microsoft YaHei" panose="020B0503020204020204" pitchFamily="34" charset="-122"/>
                    <a:cs typeface="Times New Roman" panose="02020603050405020304" pitchFamily="18" charset="0"/>
                  </a:rPr>
                  <a:t> </a:t>
                </a:r>
                <a:r>
                  <a:rPr lang="tr-TR" sz="900" dirty="0">
                    <a:latin typeface="Microsoft YaHei" panose="020B0503020204020204" pitchFamily="34" charset="-122"/>
                    <a:cs typeface="Times New Roman" panose="02020603050405020304" pitchFamily="18" charset="0"/>
                  </a:rPr>
                  <a:t>56</a:t>
                </a:r>
                <a14:m>
                  <m:oMath xmlns:m="http://schemas.openxmlformats.org/officeDocument/2006/math">
                    <m:sSub>
                      <m:sSubPr>
                        <m:ctrlPr>
                          <a:rPr lang="tr-TR" sz="1400" i="1" smtClean="0">
                            <a:latin typeface="Cambria Math" panose="02040503050406030204" pitchFamily="18" charset="0"/>
                          </a:rPr>
                        </m:ctrlPr>
                      </m:sSubPr>
                      <m:e>
                        <m:acc>
                          <m:accPr>
                            <m:chr m:val="̈"/>
                            <m:ctrlPr>
                              <a:rPr lang="tr-TR" sz="1400" i="1">
                                <a:latin typeface="Cambria Math" panose="02040503050406030204" pitchFamily="18" charset="0"/>
                              </a:rPr>
                            </m:ctrlPr>
                          </m:accPr>
                          <m:e>
                            <m:r>
                              <m:rPr>
                                <m:nor/>
                              </m:rPr>
                              <a:rPr lang="tr-TR" sz="1400" dirty="0"/>
                              <m:t>I</m:t>
                            </m:r>
                            <m:r>
                              <a:rPr lang="tr-TR" sz="1400" i="1">
                                <a:latin typeface="Cambria Math" panose="02040503050406030204" pitchFamily="18" charset="0"/>
                              </a:rPr>
                              <m:t>𝑎</m:t>
                            </m:r>
                          </m:e>
                        </m:acc>
                      </m:e>
                      <m:sub>
                        <m:r>
                          <a:rPr lang="tr-TR" sz="1400" i="1">
                            <a:latin typeface="Cambria Math" panose="02040503050406030204" pitchFamily="18" charset="0"/>
                          </a:rPr>
                          <m:t>9:</m:t>
                        </m:r>
                        <m:r>
                          <a:rPr lang="tr-TR" sz="1400" b="0" i="1" smtClean="0">
                            <a:latin typeface="Cambria Math" panose="02040503050406030204" pitchFamily="18" charset="0"/>
                          </a:rPr>
                          <m:t>35</m:t>
                        </m:r>
                      </m:sub>
                    </m:sSub>
                  </m:oMath>
                </a14:m>
                <a:r>
                  <a:rPr lang="tr-TR" sz="1400" dirty="0"/>
                  <a:t>┐→(</a:t>
                </a:r>
                <a14:m>
                  <m:oMath xmlns:m="http://schemas.openxmlformats.org/officeDocument/2006/math">
                    <m:sSub>
                      <m:sSubPr>
                        <m:ctrlPr>
                          <a:rPr lang="tr-TR" sz="1400" i="1" dirty="0" smtClean="0">
                            <a:latin typeface="Cambria Math" panose="02040503050406030204" pitchFamily="18" charset="0"/>
                          </a:rPr>
                        </m:ctrlPr>
                      </m:sSubPr>
                      <m:e>
                        <m:r>
                          <a:rPr lang="tr-TR" sz="1400" b="0" i="1" dirty="0" smtClean="0">
                            <a:latin typeface="Cambria Math" panose="02040503050406030204" pitchFamily="18" charset="0"/>
                          </a:rPr>
                          <m:t>𝑁</m:t>
                        </m:r>
                      </m:e>
                      <m:sub>
                        <m:r>
                          <a:rPr lang="tr-TR" sz="1400" b="0" i="1" dirty="0" smtClean="0">
                            <a:latin typeface="Cambria Math" panose="02040503050406030204" pitchFamily="18" charset="0"/>
                          </a:rPr>
                          <m:t>65</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b="0" i="1" dirty="0" smtClean="0">
                            <a:latin typeface="Cambria Math" panose="02040503050406030204" pitchFamily="18" charset="0"/>
                          </a:rPr>
                          <m:t>𝑁</m:t>
                        </m:r>
                      </m:e>
                      <m:sub>
                        <m:r>
                          <a:rPr lang="tr-TR" sz="1400" b="0" i="1" dirty="0" smtClean="0">
                            <a:latin typeface="Cambria Math" panose="02040503050406030204" pitchFamily="18" charset="0"/>
                          </a:rPr>
                          <m:t>100</m:t>
                        </m:r>
                      </m:sub>
                    </m:sSub>
                  </m:oMath>
                </a14:m>
                <a:r>
                  <a:rPr lang="tr-TR" sz="1400" dirty="0"/>
                  <a:t>)/ </a:t>
                </a:r>
                <a14:m>
                  <m:oMath xmlns:m="http://schemas.openxmlformats.org/officeDocument/2006/math">
                    <m:sSub>
                      <m:sSubPr>
                        <m:ctrlPr>
                          <a:rPr lang="tr-TR" sz="1400" i="1" dirty="0">
                            <a:latin typeface="Cambria Math" panose="02040503050406030204" pitchFamily="18" charset="0"/>
                          </a:rPr>
                        </m:ctrlPr>
                      </m:sSubPr>
                      <m:e>
                        <m:r>
                          <a:rPr lang="tr-TR" sz="1400" b="0" i="1" dirty="0" smtClean="0">
                            <a:latin typeface="Cambria Math" panose="02040503050406030204" pitchFamily="18" charset="0"/>
                          </a:rPr>
                          <m:t>𝐷</m:t>
                        </m:r>
                      </m:e>
                      <m:sub>
                        <m:r>
                          <a:rPr lang="tr-TR" sz="1400" b="0" i="1" dirty="0" smtClean="0">
                            <a:latin typeface="Cambria Math" panose="02040503050406030204" pitchFamily="18" charset="0"/>
                          </a:rPr>
                          <m:t>9</m:t>
                        </m:r>
                      </m:sub>
                    </m:sSub>
                  </m:oMath>
                </a14:m>
                <a:r>
                  <a:rPr lang="tr-TR" sz="1400" dirty="0"/>
                  <a:t>=3,64814</a:t>
                </a:r>
              </a:p>
              <a:p>
                <a:r>
                  <a:rPr lang="tr-TR" sz="1400" dirty="0"/>
                  <a:t> </a:t>
                </a:r>
              </a:p>
              <a:p>
                <a:r>
                  <a:rPr lang="tr-TR" sz="1400" dirty="0"/>
                  <a:t>         =11.922,50 + 186.264,60 + 69.695,62 + 20.253,58 + 125.788,09 + 38.878,96 + 37.997,93 + 260.228,46 + 26.618,92 + 159.254,03 </a:t>
                </a:r>
              </a:p>
              <a:p>
                <a:r>
                  <a:rPr lang="tr-TR" sz="1400" dirty="0"/>
                  <a:t> </a:t>
                </a:r>
              </a:p>
              <a:p>
                <a:r>
                  <a:rPr lang="tr-TR" sz="1400" dirty="0"/>
                  <a:t>            +92.126,47</a:t>
                </a:r>
              </a:p>
              <a:p>
                <a:r>
                  <a:rPr lang="tr-TR" sz="1400" dirty="0"/>
                  <a:t>          </a:t>
                </a:r>
              </a:p>
              <a:p>
                <a:r>
                  <a:rPr lang="tr-TR" sz="1400" dirty="0"/>
                  <a:t>         = 991.806,32 TL</a:t>
                </a:r>
              </a:p>
              <a:p>
                <a:r>
                  <a:rPr lang="tr-TR" sz="1800" dirty="0"/>
                  <a:t>  </a:t>
                </a:r>
              </a:p>
              <a:p>
                <a:endParaRPr lang="tr-TR" dirty="0"/>
              </a:p>
            </p:txBody>
          </p:sp>
        </mc:Choice>
        <mc:Fallback xmlns="">
          <p:sp>
            <p:nvSpPr>
              <p:cNvPr id="4" name="Metin kutusu 3">
                <a:extLst>
                  <a:ext uri="{FF2B5EF4-FFF2-40B4-BE49-F238E27FC236}">
                    <a16:creationId xmlns:a16="http://schemas.microsoft.com/office/drawing/2014/main" id="{DB3C9A44-EA9B-96FA-5938-B97B995A3E9F}"/>
                  </a:ext>
                </a:extLst>
              </p:cNvPr>
              <p:cNvSpPr txBox="1">
                <a:spLocks noRot="1" noChangeAspect="1" noMove="1" noResize="1" noEditPoints="1" noAdjustHandles="1" noChangeArrowheads="1" noChangeShapeType="1" noTextEdit="1"/>
              </p:cNvSpPr>
              <p:nvPr/>
            </p:nvSpPr>
            <p:spPr>
              <a:xfrm>
                <a:off x="457200" y="615640"/>
                <a:ext cx="11277600" cy="4836324"/>
              </a:xfrm>
              <a:prstGeom prst="rect">
                <a:avLst/>
              </a:prstGeom>
              <a:blipFill>
                <a:blip r:embed="rId2"/>
                <a:stretch>
                  <a:fillRect l="-162" t="-252"/>
                </a:stretch>
              </a:blipFill>
            </p:spPr>
            <p:txBody>
              <a:bodyPr/>
              <a:lstStyle/>
              <a:p>
                <a:r>
                  <a:rPr lang="tr-TR">
                    <a:noFill/>
                  </a:rPr>
                  <a:t> </a:t>
                </a:r>
              </a:p>
            </p:txBody>
          </p:sp>
        </mc:Fallback>
      </mc:AlternateContent>
    </p:spTree>
    <p:extLst>
      <p:ext uri="{BB962C8B-B14F-4D97-AF65-F5344CB8AC3E}">
        <p14:creationId xmlns:p14="http://schemas.microsoft.com/office/powerpoint/2010/main" val="2132933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635EF57D-B92B-F033-6C20-7F0605FE6356}"/>
              </a:ext>
            </a:extLst>
          </p:cNvPr>
          <p:cNvSpPr txBox="1"/>
          <p:nvPr/>
        </p:nvSpPr>
        <p:spPr>
          <a:xfrm>
            <a:off x="730370" y="1782395"/>
            <a:ext cx="10731260" cy="3293209"/>
          </a:xfrm>
          <a:prstGeom prst="rect">
            <a:avLst/>
          </a:prstGeom>
          <a:noFill/>
        </p:spPr>
        <p:txBody>
          <a:bodyPr wrap="square" rtlCol="0">
            <a:spAutoFit/>
          </a:bodyPr>
          <a:lstStyle/>
          <a:p>
            <a:r>
              <a:rPr lang="tr-TR" u="sng" kern="100" dirty="0">
                <a:ea typeface="Calibri" panose="020F0502020204030204" pitchFamily="34" charset="0"/>
                <a:cs typeface="Times New Roman" panose="02020603050405020304" pitchFamily="18" charset="0"/>
              </a:rPr>
              <a:t>i</a:t>
            </a:r>
            <a:r>
              <a:rPr lang="en-US" sz="1800" u="sng" kern="100" dirty="0">
                <a:effectLst/>
                <a:ea typeface="Calibri" panose="020F0502020204030204" pitchFamily="34" charset="0"/>
                <a:cs typeface="Times New Roman" panose="02020603050405020304" pitchFamily="18" charset="0"/>
              </a:rPr>
              <a:t>ş</a:t>
            </a:r>
            <a:r>
              <a:rPr lang="tr-TR" sz="1800" u="sng" kern="100" dirty="0" err="1">
                <a:effectLst/>
                <a:ea typeface="Calibri" panose="020F0502020204030204" pitchFamily="34" charset="0"/>
                <a:cs typeface="Times New Roman" panose="02020603050405020304" pitchFamily="18" charset="0"/>
              </a:rPr>
              <a:t>leyecek</a:t>
            </a:r>
            <a:r>
              <a:rPr lang="tr-TR" sz="1800" u="sng" kern="100" dirty="0">
                <a:effectLst/>
                <a:ea typeface="Calibri" panose="020F0502020204030204" pitchFamily="34" charset="0"/>
                <a:cs typeface="Times New Roman" panose="02020603050405020304" pitchFamily="18" charset="0"/>
              </a:rPr>
              <a:t> Dönem Sürekli IGT </a:t>
            </a:r>
            <a:r>
              <a:rPr lang="tr-TR" sz="1800" u="sng" kern="100" dirty="0" err="1">
                <a:effectLst/>
                <a:ea typeface="Calibri" panose="020F0502020204030204" pitchFamily="34" charset="0"/>
                <a:cs typeface="Times New Roman" panose="02020603050405020304" pitchFamily="18" charset="0"/>
              </a:rPr>
              <a:t>Hesab</a:t>
            </a:r>
            <a:r>
              <a:rPr lang="en-US" sz="1800" u="sng" kern="100" dirty="0">
                <a:effectLst/>
                <a:ea typeface="Calibri" panose="020F0502020204030204" pitchFamily="34" charset="0"/>
                <a:cs typeface="Times New Roman" panose="02020603050405020304" pitchFamily="18" charset="0"/>
              </a:rPr>
              <a:t>ı</a:t>
            </a:r>
            <a:r>
              <a:rPr lang="tr-TR" sz="1800" u="sng" kern="100" dirty="0">
                <a:effectLst/>
                <a:ea typeface="Calibri" panose="020F0502020204030204" pitchFamily="34" charset="0"/>
                <a:cs typeface="Times New Roman" panose="02020603050405020304" pitchFamily="18" charset="0"/>
              </a:rPr>
              <a:t>:</a:t>
            </a:r>
            <a:br>
              <a:rPr lang="tr-TR" sz="1800" kern="100" dirty="0">
                <a:effectLst/>
                <a:ea typeface="Calibri" panose="020F0502020204030204" pitchFamily="34" charset="0"/>
                <a:cs typeface="Times New Roman" panose="02020603050405020304" pitchFamily="18" charset="0"/>
              </a:rPr>
            </a:br>
            <a:r>
              <a:rPr lang="tr-TR" sz="1800" kern="100" dirty="0">
                <a:effectLst/>
                <a:ea typeface="Calibri" panose="020F0502020204030204" pitchFamily="34" charset="0"/>
                <a:cs typeface="Times New Roman" panose="02020603050405020304" pitchFamily="18" charset="0"/>
              </a:rPr>
              <a:t> </a:t>
            </a: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İşleyecek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dönem</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sürekli</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iş</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göremezlik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tazminatı</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bu</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dönem</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için</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hesaplanan</a:t>
            </a:r>
            <a:r>
              <a:rPr lang="en-US" sz="1400" kern="100" dirty="0">
                <a:effectLst/>
                <a:ea typeface="Calibri" panose="020F0502020204030204" pitchFamily="34" charset="0"/>
                <a:cs typeface="Times New Roman" panose="02020603050405020304" pitchFamily="18" charset="0"/>
              </a:rPr>
              <a:t> net </a:t>
            </a:r>
            <a:r>
              <a:rPr lang="en-US" sz="1400" kern="100" dirty="0" err="1">
                <a:effectLst/>
                <a:ea typeface="Calibri" panose="020F0502020204030204" pitchFamily="34" charset="0"/>
                <a:cs typeface="Times New Roman" panose="02020603050405020304" pitchFamily="18" charset="0"/>
              </a:rPr>
              <a:t>gelir</a:t>
            </a:r>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ile %12,1 sürekli 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göremezlik oran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çarp</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lmas</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yla</a:t>
            </a:r>
            <a:r>
              <a:rPr lang="tr-TR" sz="1400" kern="100" dirty="0">
                <a:effectLst/>
                <a:ea typeface="Calibri" panose="020F0502020204030204" pitchFamily="34" charset="0"/>
                <a:cs typeface="Times New Roman" panose="02020603050405020304" pitchFamily="18" charset="0"/>
              </a:rPr>
              <a:t> elde edilmektedir.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İşleyecek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Dönem</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Sürekli</a:t>
            </a:r>
            <a:r>
              <a:rPr lang="en-US" sz="1400" kern="100" dirty="0">
                <a:effectLst/>
                <a:ea typeface="Calibri" panose="020F0502020204030204" pitchFamily="34" charset="0"/>
                <a:cs typeface="Times New Roman" panose="02020603050405020304" pitchFamily="18" charset="0"/>
              </a:rPr>
              <a:t> İGT = </a:t>
            </a:r>
            <a:r>
              <a:rPr lang="en-US" sz="1400" kern="100" dirty="0" err="1">
                <a:effectLst/>
                <a:ea typeface="Calibri" panose="020F0502020204030204" pitchFamily="34" charset="0"/>
                <a:cs typeface="Times New Roman" panose="02020603050405020304" pitchFamily="18" charset="0"/>
              </a:rPr>
              <a:t>Dönem</a:t>
            </a:r>
            <a:r>
              <a:rPr lang="en-US" sz="1400" kern="100" dirty="0">
                <a:effectLst/>
                <a:ea typeface="Calibri" panose="020F0502020204030204" pitchFamily="34" charset="0"/>
                <a:cs typeface="Times New Roman" panose="02020603050405020304" pitchFamily="18" charset="0"/>
              </a:rPr>
              <a:t> Net </a:t>
            </a:r>
            <a:r>
              <a:rPr lang="en-US" sz="1400" kern="100" dirty="0" err="1">
                <a:effectLst/>
                <a:ea typeface="Calibri" panose="020F0502020204030204" pitchFamily="34" charset="0"/>
                <a:cs typeface="Times New Roman" panose="02020603050405020304" pitchFamily="18" charset="0"/>
              </a:rPr>
              <a:t>Geliri</a:t>
            </a:r>
            <a:r>
              <a:rPr lang="en-US" sz="1400" kern="100" dirty="0">
                <a:effectLst/>
                <a:ea typeface="Calibri" panose="020F0502020204030204" pitchFamily="34" charset="0"/>
                <a:cs typeface="Times New Roman" panose="02020603050405020304" pitchFamily="18" charset="0"/>
              </a:rPr>
              <a:t> x 0,121 </a:t>
            </a:r>
            <a:r>
              <a:rPr lang="en-US" sz="1400" kern="100" dirty="0" err="1">
                <a:effectLst/>
                <a:ea typeface="Calibri" panose="020F0502020204030204" pitchFamily="34" charset="0"/>
                <a:cs typeface="Times New Roman" panose="02020603050405020304" pitchFamily="18" charset="0"/>
              </a:rPr>
              <a:t>iş</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göremezlik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oranı</a:t>
            </a: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a:t>
            </a:r>
          </a:p>
          <a:p>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1.029.009, 16 TL x 0,121</a:t>
            </a: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a:t>
            </a:r>
          </a:p>
          <a:p>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 124.510, 11 TL</a:t>
            </a:r>
            <a:br>
              <a:rPr lang="tr-TR" sz="1400" kern="100" dirty="0">
                <a:effectLst/>
                <a:ea typeface="Calibri" panose="020F0502020204030204" pitchFamily="34" charset="0"/>
                <a:cs typeface="Times New Roman" panose="02020603050405020304" pitchFamily="18" charset="0"/>
              </a:rPr>
            </a:b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Kerem Sezgin için </a:t>
            </a:r>
            <a:r>
              <a:rPr lang="tr-TR" sz="1400" kern="100" dirty="0" err="1">
                <a:effectLst/>
                <a:ea typeface="Calibri" panose="020F0502020204030204" pitchFamily="34" charset="0"/>
                <a:cs typeface="Times New Roman" panose="02020603050405020304" pitchFamily="18" charset="0"/>
              </a:rPr>
              <a:t>Aktüeryal</a:t>
            </a:r>
            <a:r>
              <a:rPr lang="tr-TR" sz="1400" kern="100" dirty="0">
                <a:effectLst/>
                <a:ea typeface="Calibri" panose="020F0502020204030204" pitchFamily="34" charset="0"/>
                <a:cs typeface="Times New Roman" panose="02020603050405020304" pitchFamily="18" charset="0"/>
              </a:rPr>
              <a:t> Yöntem - Tam Hayat ve Güncel Gelir Yakla</a:t>
            </a:r>
            <a:r>
              <a:rPr lang="en-US" sz="1400" kern="100" dirty="0" err="1">
                <a:effectLst/>
                <a:ea typeface="Calibri" panose="020F0502020204030204" pitchFamily="34" charset="0"/>
                <a:cs typeface="Times New Roman" panose="02020603050405020304" pitchFamily="18" charset="0"/>
              </a:rPr>
              <a:t>şı</a:t>
            </a:r>
            <a:r>
              <a:rPr lang="tr-TR" sz="1400" kern="100" dirty="0">
                <a:effectLst/>
                <a:ea typeface="Calibri" panose="020F0502020204030204" pitchFamily="34" charset="0"/>
                <a:cs typeface="Times New Roman" panose="02020603050405020304" pitchFamily="18" charset="0"/>
              </a:rPr>
              <a:t>m</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a:t>
            </a:r>
            <a:r>
              <a:rPr lang="tr-TR" sz="1400" kern="100" dirty="0" err="1">
                <a:effectLst/>
                <a:ea typeface="Calibri" panose="020F0502020204030204" pitchFamily="34" charset="0"/>
                <a:cs typeface="Times New Roman" panose="02020603050405020304" pitchFamily="18" charset="0"/>
              </a:rPr>
              <a:t>na</a:t>
            </a:r>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göre hesaplanan i</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leyecek</a:t>
            </a:r>
            <a:r>
              <a:rPr lang="tr-TR" sz="1400" kern="100" dirty="0">
                <a:effectLst/>
                <a:ea typeface="Calibri" panose="020F0502020204030204" pitchFamily="34" charset="0"/>
                <a:cs typeface="Times New Roman" panose="02020603050405020304" pitchFamily="18" charset="0"/>
              </a:rPr>
              <a:t> dönem sürekli 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göremezlik tazminat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y</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llara</a:t>
            </a:r>
            <a:r>
              <a:rPr lang="tr-TR" sz="1400" kern="100" dirty="0">
                <a:effectLst/>
                <a:ea typeface="Calibri" panose="020F0502020204030204" pitchFamily="34" charset="0"/>
                <a:cs typeface="Times New Roman" panose="02020603050405020304" pitchFamily="18" charset="0"/>
              </a:rPr>
              <a:t> göre </a:t>
            </a:r>
            <a:r>
              <a:rPr lang="tr-TR" sz="1400" kern="100" dirty="0" err="1">
                <a:effectLst/>
                <a:ea typeface="Calibri" panose="020F0502020204030204" pitchFamily="34" charset="0"/>
                <a:cs typeface="Times New Roman" panose="02020603050405020304" pitchFamily="18" charset="0"/>
              </a:rPr>
              <a:t>ayr</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s</a:t>
            </a:r>
            <a:r>
              <a:rPr lang="en-US" sz="1400" kern="100" dirty="0">
                <a:effectLst/>
                <a:ea typeface="Calibri" panose="020F0502020204030204" pitchFamily="34" charset="0"/>
                <a:cs typeface="Times New Roman" panose="02020603050405020304" pitchFamily="18" charset="0"/>
              </a:rPr>
              <a:t>ı</a:t>
            </a:r>
            <a:r>
              <a:rPr lang="tr-TR" sz="1400" kern="100" dirty="0">
                <a:ea typeface="Calibri" panose="020F0502020204030204" pitchFamily="34" charset="0"/>
                <a:cs typeface="Times New Roman" panose="02020603050405020304" pitchFamily="18" charset="0"/>
              </a:rPr>
              <a:t> bir sonraki tabloda </a:t>
            </a:r>
            <a:r>
              <a:rPr lang="tr-TR" sz="1400" kern="100" dirty="0" err="1">
                <a:effectLst/>
                <a:ea typeface="Calibri" panose="020F0502020204030204" pitchFamily="34" charset="0"/>
                <a:cs typeface="Times New Roman" panose="02020603050405020304" pitchFamily="18" charset="0"/>
              </a:rPr>
              <a:t>detayl</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olarak gösterilmektedir.</a:t>
            </a:r>
          </a:p>
          <a:p>
            <a:endParaRPr lang="tr-TR" dirty="0"/>
          </a:p>
        </p:txBody>
      </p:sp>
    </p:spTree>
    <p:extLst>
      <p:ext uri="{BB962C8B-B14F-4D97-AF65-F5344CB8AC3E}">
        <p14:creationId xmlns:p14="http://schemas.microsoft.com/office/powerpoint/2010/main" val="2655547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kağıt, sayı, numara, el yazısı içeren bir resim&#10;&#10;Açıklama otomatik olarak oluşturuldu">
            <a:extLst>
              <a:ext uri="{FF2B5EF4-FFF2-40B4-BE49-F238E27FC236}">
                <a16:creationId xmlns:a16="http://schemas.microsoft.com/office/drawing/2014/main" id="{C0196299-3401-40BD-3F83-3A0C17B56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256" y="0"/>
            <a:ext cx="5615795" cy="6858000"/>
          </a:xfrm>
          <a:prstGeom prst="rect">
            <a:avLst/>
          </a:prstGeom>
        </p:spPr>
      </p:pic>
    </p:spTree>
    <p:extLst>
      <p:ext uri="{BB962C8B-B14F-4D97-AF65-F5344CB8AC3E}">
        <p14:creationId xmlns:p14="http://schemas.microsoft.com/office/powerpoint/2010/main" val="1611726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kağıt, gazete, kitap içeren bir resim&#10;&#10;Açıklama otomatik olarak oluşturuldu">
            <a:extLst>
              <a:ext uri="{FF2B5EF4-FFF2-40B4-BE49-F238E27FC236}">
                <a16:creationId xmlns:a16="http://schemas.microsoft.com/office/drawing/2014/main" id="{1758AD9D-F860-F8B3-E9E5-49C61E3F9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189" y="0"/>
            <a:ext cx="6676845" cy="6858000"/>
          </a:xfrm>
          <a:prstGeom prst="rect">
            <a:avLst/>
          </a:prstGeom>
        </p:spPr>
      </p:pic>
    </p:spTree>
    <p:extLst>
      <p:ext uri="{BB962C8B-B14F-4D97-AF65-F5344CB8AC3E}">
        <p14:creationId xmlns:p14="http://schemas.microsoft.com/office/powerpoint/2010/main" val="3799496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83037F3-9C85-9C14-54AD-7C1BB5FC46CD}"/>
              </a:ext>
            </a:extLst>
          </p:cNvPr>
          <p:cNvSpPr txBox="1"/>
          <p:nvPr/>
        </p:nvSpPr>
        <p:spPr>
          <a:xfrm>
            <a:off x="793630" y="428178"/>
            <a:ext cx="9747849" cy="6001643"/>
          </a:xfrm>
          <a:prstGeom prst="rect">
            <a:avLst/>
          </a:prstGeom>
          <a:noFill/>
        </p:spPr>
        <p:txBody>
          <a:bodyPr wrap="square" rtlCol="0">
            <a:spAutoFit/>
          </a:bodyPr>
          <a:lstStyle/>
          <a:p>
            <a:r>
              <a:rPr lang="tr-TR" sz="1800" dirty="0">
                <a:effectLst/>
                <a:cs typeface="Times New Roman" panose="02020603050405020304" pitchFamily="18" charset="0"/>
              </a:rPr>
              <a:t>D. Toplam Tazminat</a:t>
            </a:r>
            <a:br>
              <a:rPr lang="tr-TR" dirty="0">
                <a:effectLst/>
              </a:rPr>
            </a:br>
            <a:endParaRPr lang="tr-TR" dirty="0">
              <a:effectLst/>
            </a:endParaRPr>
          </a:p>
          <a:p>
            <a:r>
              <a:rPr lang="tr-TR" sz="1400" dirty="0"/>
              <a:t>	</a:t>
            </a:r>
            <a:r>
              <a:rPr lang="tr-TR" sz="1400" dirty="0">
                <a:effectLst/>
              </a:rPr>
              <a:t>Malul kalan ki</a:t>
            </a:r>
            <a:r>
              <a:rPr lang="en-US" sz="1400" dirty="0">
                <a:effectLst/>
              </a:rPr>
              <a:t>ş</a:t>
            </a:r>
            <a:r>
              <a:rPr lang="tr-TR" sz="1400" dirty="0">
                <a:effectLst/>
              </a:rPr>
              <a:t>i için hesap ve kaza tarihi itibar</a:t>
            </a:r>
            <a:r>
              <a:rPr lang="en-US" sz="1400" dirty="0">
                <a:effectLst/>
              </a:rPr>
              <a:t>ı</a:t>
            </a:r>
            <a:r>
              <a:rPr lang="tr-TR" sz="1400" dirty="0" err="1">
                <a:effectLst/>
              </a:rPr>
              <a:t>yla</a:t>
            </a:r>
            <a:r>
              <a:rPr lang="tr-TR" sz="1400" dirty="0">
                <a:effectLst/>
              </a:rPr>
              <a:t> toplam tazminat tutarlar</a:t>
            </a:r>
            <a:r>
              <a:rPr lang="en-US" sz="1400" dirty="0">
                <a:effectLst/>
              </a:rPr>
              <a:t>ı</a:t>
            </a:r>
            <a:r>
              <a:rPr lang="tr-TR" sz="1400" dirty="0">
                <a:effectLst/>
              </a:rPr>
              <a:t>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t> </a:t>
            </a:r>
            <a:r>
              <a:rPr lang="en-US" sz="1400" dirty="0" err="1">
                <a:effectLst/>
              </a:rPr>
              <a:t>şekilde</a:t>
            </a:r>
            <a:r>
              <a:rPr lang="en-US" sz="1400" dirty="0">
                <a:effectLst/>
              </a:rPr>
              <a:t> </a:t>
            </a:r>
            <a:r>
              <a:rPr lang="en-US" sz="1400" dirty="0" err="1">
                <a:effectLst/>
              </a:rPr>
              <a:t>hesaplanmıştır</a:t>
            </a:r>
            <a:r>
              <a:rPr lang="en-US" sz="1400" dirty="0">
                <a:effectLst/>
              </a:rPr>
              <a:t>.</a:t>
            </a:r>
            <a:br>
              <a:rPr lang="tr-TR" sz="1400" dirty="0">
                <a:effectLst/>
              </a:rPr>
            </a:br>
            <a:endParaRPr lang="tr-TR" sz="1400" dirty="0">
              <a:effectLst/>
            </a:endParaRPr>
          </a:p>
          <a:p>
            <a:r>
              <a:rPr lang="tr-TR" sz="1600" u="sng" dirty="0">
                <a:effectLst/>
              </a:rPr>
              <a:t>Hesap Tarihi </a:t>
            </a:r>
            <a:r>
              <a:rPr lang="tr-TR" sz="1600" u="sng" dirty="0" err="1">
                <a:effectLst/>
              </a:rPr>
              <a:t>Itibar</a:t>
            </a:r>
            <a:r>
              <a:rPr lang="en-US" sz="1600" u="sng" dirty="0">
                <a:effectLst/>
              </a:rPr>
              <a:t>ı</a:t>
            </a:r>
            <a:r>
              <a:rPr lang="tr-TR" sz="1600" u="sng" dirty="0" err="1">
                <a:effectLst/>
              </a:rPr>
              <a:t>yla</a:t>
            </a:r>
            <a:r>
              <a:rPr lang="tr-TR" sz="1600" u="sng" dirty="0">
                <a:effectLst/>
              </a:rPr>
              <a:t> Kusur </a:t>
            </a:r>
            <a:r>
              <a:rPr lang="en-US" sz="1600" u="sng" dirty="0">
                <a:effectLst/>
              </a:rPr>
              <a:t>İ</a:t>
            </a:r>
            <a:r>
              <a:rPr lang="tr-TR" sz="1600" u="sng" dirty="0" err="1">
                <a:effectLst/>
              </a:rPr>
              <a:t>ndirimsiz</a:t>
            </a:r>
            <a:r>
              <a:rPr lang="tr-TR" sz="1600" u="sng" dirty="0">
                <a:effectLst/>
              </a:rPr>
              <a:t> Toplam IGT </a:t>
            </a:r>
            <a:r>
              <a:rPr lang="tr-TR" sz="1600" u="sng" dirty="0" err="1">
                <a:effectLst/>
              </a:rPr>
              <a:t>Hesab</a:t>
            </a:r>
            <a:r>
              <a:rPr lang="en-US" sz="1600" u="sng" dirty="0">
                <a:effectLst/>
              </a:rPr>
              <a:t>ı</a:t>
            </a:r>
            <a:r>
              <a:rPr lang="tr-TR" sz="1600" u="sng" dirty="0">
                <a:effectLst/>
              </a:rPr>
              <a:t>:</a:t>
            </a:r>
            <a:br>
              <a:rPr lang="tr-TR" sz="1600" u="sng" dirty="0">
                <a:effectLst/>
              </a:rPr>
            </a:br>
            <a:endParaRPr lang="tr-TR" sz="1600" u="sng" dirty="0">
              <a:effectLst/>
            </a:endParaRPr>
          </a:p>
          <a:p>
            <a:r>
              <a:rPr lang="tr-TR" sz="1400" dirty="0">
                <a:effectLst/>
              </a:rPr>
              <a:t>	Kerem Sezgin için 11.07.2020 hesap tarihi </a:t>
            </a:r>
            <a:r>
              <a:rPr lang="tr-TR" sz="1400" dirty="0" err="1">
                <a:effectLst/>
              </a:rPr>
              <a:t>itibariyla</a:t>
            </a:r>
            <a:r>
              <a:rPr lang="tr-TR" sz="1400" dirty="0">
                <a:effectLst/>
              </a:rPr>
              <a:t>:</a:t>
            </a:r>
            <a:br>
              <a:rPr lang="tr-TR" sz="1400" dirty="0">
                <a:effectLst/>
              </a:rPr>
            </a:br>
            <a:endParaRPr lang="tr-TR" sz="1400" dirty="0">
              <a:effectLst/>
            </a:endParaRPr>
          </a:p>
          <a:p>
            <a:r>
              <a:rPr lang="tr-TR" sz="1400" dirty="0"/>
              <a:t>-</a:t>
            </a:r>
            <a:r>
              <a:rPr lang="en-US" sz="1400" dirty="0" err="1">
                <a:effectLst/>
              </a:rPr>
              <a:t>İşlemiş</a:t>
            </a:r>
            <a:r>
              <a:rPr lang="en-US" sz="1400" dirty="0">
                <a:effectLst/>
              </a:rPr>
              <a:t> </a:t>
            </a:r>
            <a:r>
              <a:rPr lang="en-US" sz="1400" dirty="0" err="1">
                <a:effectLst/>
              </a:rPr>
              <a:t>Dönem</a:t>
            </a:r>
            <a:r>
              <a:rPr lang="en-US" sz="1400" dirty="0">
                <a:effectLst/>
              </a:rPr>
              <a:t> </a:t>
            </a:r>
            <a:r>
              <a:rPr lang="en-US" sz="1400" dirty="0" err="1">
                <a:effectLst/>
              </a:rPr>
              <a:t>Sürekli</a:t>
            </a:r>
            <a:r>
              <a:rPr lang="en-US" sz="1400" dirty="0">
                <a:effectLst/>
              </a:rPr>
              <a:t> </a:t>
            </a:r>
            <a:r>
              <a:rPr lang="en-US" sz="1400" dirty="0" err="1">
                <a:effectLst/>
              </a:rPr>
              <a:t>İş</a:t>
            </a:r>
            <a:r>
              <a:rPr lang="en-US" sz="1400" dirty="0">
                <a:effectLst/>
              </a:rPr>
              <a:t> </a:t>
            </a:r>
            <a:r>
              <a:rPr lang="en-US" sz="1400" dirty="0" err="1">
                <a:effectLst/>
              </a:rPr>
              <a:t>Göremezlik</a:t>
            </a:r>
            <a:r>
              <a:rPr lang="en-US" sz="1400" dirty="0">
                <a:effectLst/>
              </a:rPr>
              <a:t> </a:t>
            </a:r>
            <a:r>
              <a:rPr lang="en-US" sz="1400" dirty="0" err="1">
                <a:effectLst/>
              </a:rPr>
              <a:t>Tazminatı</a:t>
            </a:r>
            <a:r>
              <a:rPr lang="en-US" sz="1400" dirty="0">
                <a:effectLst/>
              </a:rPr>
              <a:t> = 772,23 TL,</a:t>
            </a:r>
            <a:br>
              <a:rPr lang="tr-TR" sz="1400" dirty="0">
                <a:effectLst/>
              </a:rPr>
            </a:br>
            <a:endParaRPr lang="tr-TR" sz="1400" dirty="0">
              <a:effectLst/>
            </a:endParaRPr>
          </a:p>
          <a:p>
            <a:r>
              <a:rPr lang="tr-TR" sz="1400" dirty="0"/>
              <a:t>-</a:t>
            </a:r>
            <a:r>
              <a:rPr lang="en-US" sz="1400" dirty="0" err="1">
                <a:effectLst/>
              </a:rPr>
              <a:t>İşleyecek</a:t>
            </a:r>
            <a:r>
              <a:rPr lang="en-US" sz="1400" dirty="0">
                <a:effectLst/>
              </a:rPr>
              <a:t> </a:t>
            </a:r>
            <a:r>
              <a:rPr lang="en-US" sz="1400" dirty="0" err="1">
                <a:effectLst/>
              </a:rPr>
              <a:t>Dönem</a:t>
            </a:r>
            <a:r>
              <a:rPr lang="en-US" sz="1400" dirty="0">
                <a:effectLst/>
              </a:rPr>
              <a:t> </a:t>
            </a:r>
            <a:r>
              <a:rPr lang="en-US" sz="1400" dirty="0" err="1">
                <a:effectLst/>
              </a:rPr>
              <a:t>Sürekli</a:t>
            </a:r>
            <a:r>
              <a:rPr lang="en-US" sz="1400" dirty="0">
                <a:effectLst/>
              </a:rPr>
              <a:t> </a:t>
            </a:r>
            <a:r>
              <a:rPr lang="en-US" sz="1400" dirty="0" err="1">
                <a:effectLst/>
              </a:rPr>
              <a:t>İş</a:t>
            </a:r>
            <a:r>
              <a:rPr lang="en-US" sz="1400" dirty="0">
                <a:effectLst/>
              </a:rPr>
              <a:t> </a:t>
            </a:r>
            <a:r>
              <a:rPr lang="en-US" sz="1400" dirty="0" err="1">
                <a:effectLst/>
              </a:rPr>
              <a:t>Göremezlik</a:t>
            </a:r>
            <a:r>
              <a:rPr lang="en-US" sz="1400" dirty="0">
                <a:effectLst/>
              </a:rPr>
              <a:t> </a:t>
            </a:r>
            <a:r>
              <a:rPr lang="en-US" sz="1400" dirty="0" err="1">
                <a:effectLst/>
              </a:rPr>
              <a:t>Tazminatı</a:t>
            </a:r>
            <a:r>
              <a:rPr lang="en-US" sz="1400" dirty="0">
                <a:effectLst/>
              </a:rPr>
              <a:t> = 124.510,11 </a:t>
            </a:r>
            <a:r>
              <a:rPr lang="en-US" sz="1400" dirty="0" err="1">
                <a:effectLst/>
              </a:rPr>
              <a:t>TL'dir</a:t>
            </a:r>
            <a:r>
              <a:rPr lang="en-US" sz="1400" dirty="0">
                <a:effectLst/>
              </a:rPr>
              <a:t>.</a:t>
            </a:r>
            <a:br>
              <a:rPr lang="tr-TR" sz="1400" dirty="0">
                <a:effectLst/>
              </a:rPr>
            </a:br>
            <a:endParaRPr lang="tr-TR" sz="1400" dirty="0">
              <a:effectLst/>
            </a:endParaRPr>
          </a:p>
          <a:p>
            <a:r>
              <a:rPr lang="tr-TR" sz="1400" dirty="0"/>
              <a:t>	</a:t>
            </a:r>
            <a:r>
              <a:rPr lang="tr-TR" sz="1400" dirty="0">
                <a:effectLst/>
              </a:rPr>
              <a:t>Hesap tarihi itibar</a:t>
            </a:r>
            <a:r>
              <a:rPr lang="en-US" sz="1400" dirty="0">
                <a:effectLst/>
              </a:rPr>
              <a:t>ı</a:t>
            </a:r>
            <a:r>
              <a:rPr lang="tr-TR" sz="1400" dirty="0" err="1">
                <a:effectLst/>
              </a:rPr>
              <a:t>yla</a:t>
            </a:r>
            <a:r>
              <a:rPr lang="tr-TR" sz="1400" dirty="0">
                <a:effectLst/>
              </a:rPr>
              <a:t> kusur indirimsiz toplam i</a:t>
            </a:r>
            <a:r>
              <a:rPr lang="en-US" sz="1400" dirty="0">
                <a:effectLst/>
              </a:rPr>
              <a:t>ş</a:t>
            </a:r>
            <a:r>
              <a:rPr lang="tr-TR" sz="1400" dirty="0">
                <a:effectLst/>
              </a:rPr>
              <a:t> göremezlik tazminat tutar</a:t>
            </a:r>
            <a:r>
              <a:rPr lang="en-US" sz="1400" dirty="0">
                <a:effectLst/>
              </a:rPr>
              <a:t>ı</a:t>
            </a:r>
            <a:r>
              <a:rPr lang="tr-TR" sz="1400" dirty="0">
                <a:effectLst/>
              </a:rPr>
              <a:t>, i</a:t>
            </a:r>
            <a:r>
              <a:rPr lang="en-US" sz="1400" dirty="0">
                <a:effectLst/>
              </a:rPr>
              <a:t>ş</a:t>
            </a:r>
            <a:r>
              <a:rPr lang="tr-TR" sz="1400" dirty="0" err="1">
                <a:effectLst/>
              </a:rPr>
              <a:t>lemi</a:t>
            </a:r>
            <a:r>
              <a:rPr lang="en-US" sz="1400" dirty="0">
                <a:effectLst/>
              </a:rPr>
              <a:t>ş</a:t>
            </a:r>
            <a:r>
              <a:rPr lang="tr-TR" sz="1400" dirty="0"/>
              <a:t> </a:t>
            </a:r>
            <a:r>
              <a:rPr lang="tr-TR" sz="1400" dirty="0">
                <a:effectLst/>
              </a:rPr>
              <a:t>ve i</a:t>
            </a:r>
            <a:r>
              <a:rPr lang="en-US" sz="1400" dirty="0">
                <a:effectLst/>
              </a:rPr>
              <a:t>ş</a:t>
            </a:r>
            <a:r>
              <a:rPr lang="tr-TR" sz="1400" dirty="0" err="1">
                <a:effectLst/>
              </a:rPr>
              <a:t>leyecek</a:t>
            </a:r>
            <a:r>
              <a:rPr lang="tr-TR" sz="1400" dirty="0">
                <a:effectLst/>
              </a:rPr>
              <a:t> dönem i</a:t>
            </a:r>
            <a:r>
              <a:rPr lang="en-US" sz="1400" dirty="0">
                <a:effectLst/>
              </a:rPr>
              <a:t>ş</a:t>
            </a:r>
            <a:r>
              <a:rPr lang="tr-TR" sz="1400" dirty="0">
                <a:effectLst/>
              </a:rPr>
              <a:t> göremezlik tazminat tutarlar</a:t>
            </a:r>
            <a:r>
              <a:rPr lang="en-US" sz="1400" dirty="0">
                <a:effectLst/>
              </a:rPr>
              <a:t>ı</a:t>
            </a:r>
            <a:r>
              <a:rPr lang="tr-TR" sz="1400" dirty="0">
                <a:effectLst/>
              </a:rPr>
              <a:t>n</a:t>
            </a:r>
            <a:r>
              <a:rPr lang="en-US" sz="1400" dirty="0">
                <a:effectLst/>
              </a:rPr>
              <a:t>ı</a:t>
            </a:r>
            <a:r>
              <a:rPr lang="tr-TR" sz="1400" dirty="0">
                <a:effectLst/>
              </a:rPr>
              <a:t>n toplam</a:t>
            </a:r>
            <a:r>
              <a:rPr lang="en-US" sz="1400" dirty="0">
                <a:effectLst/>
              </a:rPr>
              <a:t>ı</a:t>
            </a:r>
            <a:r>
              <a:rPr lang="tr-TR" sz="1400" dirty="0">
                <a:effectLst/>
              </a:rPr>
              <a:t> olarak,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endParaRPr lang="tr-TR" sz="1400" dirty="0">
              <a:effectLst/>
            </a:endParaRPr>
          </a:p>
          <a:p>
            <a:r>
              <a:rPr lang="tr-TR" sz="1400" dirty="0"/>
              <a:t>					</a:t>
            </a:r>
            <a:r>
              <a:rPr lang="tr-TR" sz="1400" dirty="0">
                <a:effectLst/>
              </a:rPr>
              <a:t>772,23 TL +124.510, 11 TL = 125.282, 34 TL</a:t>
            </a:r>
            <a:br>
              <a:rPr lang="tr-TR" sz="1400" dirty="0">
                <a:effectLst/>
              </a:rPr>
            </a:br>
            <a:br>
              <a:rPr lang="tr-TR" sz="1400" dirty="0">
                <a:effectLst/>
              </a:rPr>
            </a:br>
            <a:r>
              <a:rPr lang="tr-TR" sz="1600" u="sng" dirty="0">
                <a:effectLst/>
              </a:rPr>
              <a:t>Kaza Tarihi </a:t>
            </a:r>
            <a:r>
              <a:rPr lang="en-US" sz="1600" u="sng" dirty="0">
                <a:effectLst/>
              </a:rPr>
              <a:t>İ</a:t>
            </a:r>
            <a:r>
              <a:rPr lang="tr-TR" sz="1600" u="sng" dirty="0" err="1">
                <a:effectLst/>
              </a:rPr>
              <a:t>tibar</a:t>
            </a:r>
            <a:r>
              <a:rPr lang="en-US" sz="1600" u="sng" dirty="0">
                <a:effectLst/>
              </a:rPr>
              <a:t>ı</a:t>
            </a:r>
            <a:r>
              <a:rPr lang="tr-TR" sz="1600" u="sng" dirty="0" err="1">
                <a:effectLst/>
              </a:rPr>
              <a:t>yla</a:t>
            </a:r>
            <a:r>
              <a:rPr lang="tr-TR" sz="1600" u="sng" dirty="0">
                <a:effectLst/>
              </a:rPr>
              <a:t> Kusur </a:t>
            </a:r>
            <a:r>
              <a:rPr lang="en-US" sz="1600" u="sng" dirty="0">
                <a:effectLst/>
              </a:rPr>
              <a:t>İ</a:t>
            </a:r>
            <a:r>
              <a:rPr lang="tr-TR" sz="1600" u="sng" dirty="0" err="1">
                <a:effectLst/>
              </a:rPr>
              <a:t>ndirimsiz</a:t>
            </a:r>
            <a:r>
              <a:rPr lang="tr-TR" sz="1600" u="sng" dirty="0">
                <a:effectLst/>
              </a:rPr>
              <a:t> Toplam </a:t>
            </a:r>
            <a:r>
              <a:rPr lang="en-US" sz="1600" u="sng" dirty="0">
                <a:effectLst/>
              </a:rPr>
              <a:t>İ</a:t>
            </a:r>
            <a:r>
              <a:rPr lang="tr-TR" sz="1600" u="sng" dirty="0">
                <a:effectLst/>
              </a:rPr>
              <a:t>GT </a:t>
            </a:r>
            <a:r>
              <a:rPr lang="tr-TR" sz="1600" u="sng" dirty="0" err="1">
                <a:effectLst/>
              </a:rPr>
              <a:t>Hesab</a:t>
            </a:r>
            <a:r>
              <a:rPr lang="en-US" sz="1600" u="sng" dirty="0">
                <a:effectLst/>
              </a:rPr>
              <a:t>ı</a:t>
            </a:r>
            <a:r>
              <a:rPr lang="tr-TR" sz="1600" u="sng" dirty="0">
                <a:effectLst/>
              </a:rPr>
              <a:t>:</a:t>
            </a:r>
            <a:br>
              <a:rPr lang="tr-TR" sz="1600" u="sng" dirty="0">
                <a:effectLst/>
              </a:rPr>
            </a:br>
            <a:endParaRPr lang="tr-TR" sz="1600" u="sng" dirty="0">
              <a:effectLst/>
            </a:endParaRPr>
          </a:p>
          <a:p>
            <a:r>
              <a:rPr lang="tr-TR" sz="1400" dirty="0">
                <a:effectLst/>
              </a:rPr>
              <a:t>Kaza tarihi itibar</a:t>
            </a:r>
            <a:r>
              <a:rPr lang="en-US" sz="1400" dirty="0">
                <a:effectLst/>
              </a:rPr>
              <a:t>ı</a:t>
            </a:r>
            <a:r>
              <a:rPr lang="tr-TR" sz="1400" dirty="0" err="1">
                <a:effectLst/>
              </a:rPr>
              <a:t>yla</a:t>
            </a:r>
            <a:r>
              <a:rPr lang="tr-TR" sz="1400" dirty="0">
                <a:effectLst/>
              </a:rPr>
              <a:t> kusur indirimsiz toplam i</a:t>
            </a:r>
            <a:r>
              <a:rPr lang="en-US" sz="1400" dirty="0">
                <a:effectLst/>
              </a:rPr>
              <a:t>ş</a:t>
            </a:r>
            <a:r>
              <a:rPr lang="tr-TR" sz="1400" dirty="0">
                <a:effectLst/>
              </a:rPr>
              <a:t> göremezlik tazminat tutar</a:t>
            </a:r>
            <a:r>
              <a:rPr lang="en-US" sz="1400" dirty="0">
                <a:effectLst/>
              </a:rPr>
              <a:t>ı</a:t>
            </a:r>
            <a:r>
              <a:rPr lang="tr-TR" sz="1400" dirty="0">
                <a:effectLst/>
              </a:rPr>
              <a:t>,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endParaRPr lang="tr-TR" sz="1400" dirty="0">
              <a:effectLst/>
            </a:endParaRPr>
          </a:p>
          <a:p>
            <a:r>
              <a:rPr lang="tr-TR" sz="1400" dirty="0">
                <a:effectLst/>
              </a:rPr>
              <a:t>                                    =(772, 23 TL+124.510, 11 TL) x 1</a:t>
            </a:r>
            <a:r>
              <a:rPr lang="tr-TR" sz="1400" dirty="0"/>
              <a:t>/</a:t>
            </a:r>
            <a:r>
              <a:rPr lang="tr-TR" sz="1400" dirty="0">
                <a:effectLst/>
              </a:rPr>
              <a:t>1+ (0, 09 x 0, 252055 y</a:t>
            </a:r>
            <a:r>
              <a:rPr lang="en-US" sz="1400" dirty="0">
                <a:effectLst/>
              </a:rPr>
              <a:t>ı</a:t>
            </a:r>
            <a:r>
              <a:rPr lang="tr-TR" sz="1400" dirty="0">
                <a:effectLst/>
              </a:rPr>
              <a:t>l)</a:t>
            </a:r>
            <a:br>
              <a:rPr lang="tr-TR" sz="1400" dirty="0">
                <a:effectLst/>
              </a:rPr>
            </a:br>
            <a:endParaRPr lang="tr-TR" sz="1400" dirty="0">
              <a:effectLst/>
            </a:endParaRPr>
          </a:p>
          <a:p>
            <a:r>
              <a:rPr lang="tr-TR" sz="1400" dirty="0">
                <a:effectLst/>
              </a:rPr>
              <a:t>			        =122.503,36 TL</a:t>
            </a:r>
            <a:br>
              <a:rPr lang="tr-TR" sz="1400" dirty="0">
                <a:effectLst/>
              </a:rPr>
            </a:br>
            <a:endParaRPr lang="tr-TR" dirty="0"/>
          </a:p>
        </p:txBody>
      </p:sp>
    </p:spTree>
    <p:extLst>
      <p:ext uri="{BB962C8B-B14F-4D97-AF65-F5344CB8AC3E}">
        <p14:creationId xmlns:p14="http://schemas.microsoft.com/office/powerpoint/2010/main" val="1888013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618AF9C-DF90-66C1-A8C8-315400662ED0}"/>
              </a:ext>
            </a:extLst>
          </p:cNvPr>
          <p:cNvSpPr txBox="1"/>
          <p:nvPr/>
        </p:nvSpPr>
        <p:spPr>
          <a:xfrm>
            <a:off x="818147" y="816426"/>
            <a:ext cx="10571748" cy="4826193"/>
          </a:xfrm>
          <a:prstGeom prst="rect">
            <a:avLst/>
          </a:prstGeom>
          <a:noFill/>
        </p:spPr>
        <p:txBody>
          <a:bodyPr wrap="square" rtlCol="0">
            <a:spAutoFit/>
          </a:bodyPr>
          <a:lstStyle/>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İş göremezlik tazminatının belirlenmesi için gerekli unsurlar</a:t>
            </a:r>
          </a:p>
          <a:p>
            <a:pPr lvl="0">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 Malul kalan kişinin geliri: Tazminat hesaplamalarında malulün net geliri esas alınır. Malulün herhangi bir geliri yoksa ya da beyan edilen gelir net asgari ücretten düşük ise hesaplamada net asgari ücret kullanılır.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pPr>
            <a:r>
              <a:rPr lang="tr-TR" kern="100" dirty="0">
                <a:effectLst/>
                <a:latin typeface="Calibri" panose="020F0502020204030204" pitchFamily="34" charset="0"/>
                <a:ea typeface="Calibri" panose="020F0502020204030204" pitchFamily="34" charset="0"/>
                <a:cs typeface="Times New Roman" panose="02020603050405020304" pitchFamily="18" charset="0"/>
              </a:rPr>
              <a:t> •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Çalışma süresi ve beklenen yaşam süresi: Eğer malulün yüksek öğrenim gördüğüne dair bir belge veya kanıt yoksa çalışma yaşı 18 olarak kabul edilir. 18 yaşından küçük çocuklarda ise yüksek öğrenim göreceğine ilişkin varsayım yapılamadığı durumlarda, iş göremezlik tazminatı olay tarihinden itibaren hesaplanmak koşuluyla, aktif çalışma süresi başlangıcı genellikle çocuğun 18 yaşına bastığı tarih olarak dikkate alınmaktadır. Aksi tespit edilmedikçe aktif çalışma dönemleri sonu ya da diğer bir ifadeyle pasif döneme geçme yaşı yerleşik yargı uygulamalarında 60 yaş olarak kabul edilmektedir.</a:t>
            </a:r>
          </a:p>
          <a:p>
            <a:pPr marL="457200">
              <a:lnSpc>
                <a:spcPct val="107000"/>
              </a:lnSpc>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lvl="0">
              <a:lnSpc>
                <a:spcPct val="107000"/>
              </a:lnSpc>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 Maluliyet oranı: Haksız fiil sonucu kişinin vücut bütünlüğünde meydana gelen azalmanın, diğer bir ifadeyle maluliyet oranının, raporları düzenlemeye yetkili sağlı kuru ve kuruluşları ile hakem hastaneler tarafından düzenlenen raporla belirlenmesi gerekmektedir. Tazminat hesabında ilgili maluliyet oranı dikkate alınır.</a:t>
            </a:r>
          </a:p>
          <a:p>
            <a:r>
              <a:rPr lang="tr-TR" dirty="0"/>
              <a:t> </a:t>
            </a:r>
          </a:p>
        </p:txBody>
      </p:sp>
    </p:spTree>
    <p:extLst>
      <p:ext uri="{BB962C8B-B14F-4D97-AF65-F5344CB8AC3E}">
        <p14:creationId xmlns:p14="http://schemas.microsoft.com/office/powerpoint/2010/main" val="37957429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58D514D-F2BE-F7EF-A7AA-03D9C9A434DA}"/>
              </a:ext>
            </a:extLst>
          </p:cNvPr>
          <p:cNvSpPr txBox="1"/>
          <p:nvPr/>
        </p:nvSpPr>
        <p:spPr>
          <a:xfrm>
            <a:off x="773502" y="1767006"/>
            <a:ext cx="10644996" cy="3662541"/>
          </a:xfrm>
          <a:prstGeom prst="rect">
            <a:avLst/>
          </a:prstGeom>
          <a:noFill/>
        </p:spPr>
        <p:txBody>
          <a:bodyPr wrap="square" rtlCol="0">
            <a:spAutoFit/>
          </a:bodyPr>
          <a:lstStyle/>
          <a:p>
            <a:r>
              <a:rPr lang="tr-TR" sz="1800" dirty="0">
                <a:effectLst/>
                <a:cs typeface="Times New Roman" panose="02020603050405020304" pitchFamily="18" charset="0"/>
              </a:rPr>
              <a:t>E. Zarardan </a:t>
            </a:r>
            <a:r>
              <a:rPr lang="en-US" sz="1800" dirty="0">
                <a:effectLst/>
                <a:cs typeface="Times New Roman" panose="02020603050405020304" pitchFamily="18" charset="0"/>
              </a:rPr>
              <a:t>İ</a:t>
            </a:r>
            <a:r>
              <a:rPr lang="tr-TR" sz="1800" dirty="0" err="1">
                <a:effectLst/>
                <a:cs typeface="Times New Roman" panose="02020603050405020304" pitchFamily="18" charset="0"/>
              </a:rPr>
              <a:t>ndirim</a:t>
            </a:r>
            <a:r>
              <a:rPr lang="tr-TR" sz="1800" dirty="0">
                <a:effectLst/>
                <a:cs typeface="Times New Roman" panose="02020603050405020304" pitchFamily="18" charset="0"/>
              </a:rPr>
              <a:t> Sebepleri ve Nihai Tazminat</a:t>
            </a:r>
            <a:br>
              <a:rPr lang="tr-TR" dirty="0">
                <a:effectLst/>
              </a:rPr>
            </a:br>
            <a:endParaRPr lang="tr-TR" dirty="0">
              <a:effectLst/>
            </a:endParaRPr>
          </a:p>
          <a:p>
            <a:r>
              <a:rPr lang="tr-TR" sz="1400" u="sng" dirty="0">
                <a:effectLst/>
                <a:cs typeface="Times New Roman" panose="02020603050405020304" pitchFamily="18" charset="0"/>
              </a:rPr>
              <a:t>Kusur </a:t>
            </a:r>
            <a:r>
              <a:rPr lang="en-US" sz="1400" u="sng" dirty="0">
                <a:effectLst/>
                <a:cs typeface="Times New Roman" panose="02020603050405020304" pitchFamily="18" charset="0"/>
              </a:rPr>
              <a:t>İ</a:t>
            </a:r>
            <a:r>
              <a:rPr lang="tr-TR" sz="1400" u="sng" dirty="0" err="1">
                <a:effectLst/>
                <a:cs typeface="Times New Roman" panose="02020603050405020304" pitchFamily="18" charset="0"/>
              </a:rPr>
              <a:t>ndirimi</a:t>
            </a:r>
            <a:endParaRPr lang="tr-TR" sz="1400" u="sng" dirty="0">
              <a:effectLst/>
              <a:cs typeface="Times New Roman" panose="02020603050405020304" pitchFamily="18" charset="0"/>
            </a:endParaRPr>
          </a:p>
          <a:p>
            <a:br>
              <a:rPr lang="tr-TR" sz="1400" dirty="0">
                <a:effectLst/>
              </a:rPr>
            </a:br>
            <a:r>
              <a:rPr lang="tr-TR" sz="1400" b="0" i="0" dirty="0">
                <a:effectLst/>
                <a:latin typeface="-apple-system"/>
              </a:rPr>
              <a:t>Dava dosyasındaki bilgilerden, Kerem Sezgin'in olayda %75 oranında, davalı tarafın ise %25 oranında kusurlu olduğu anlaşılmıştır. Bu nedenle Kerem Sezgin için hesaplanan iş göremezlik tazminatına %75 kusur indirimi yansıtılmalıdır. Hesap ve kaza tarihleri itibarıyla kusur indirimli toplam tazminat tutarları aşağıdaki şekilde hesaplanmıştır. </a:t>
            </a:r>
          </a:p>
          <a:p>
            <a:endParaRPr lang="tr-TR" sz="1400" b="0" i="0" dirty="0">
              <a:effectLst/>
              <a:latin typeface="-apple-system"/>
            </a:endParaRPr>
          </a:p>
          <a:p>
            <a:r>
              <a:rPr lang="tr-TR" sz="1400" u="sng" dirty="0">
                <a:effectLst/>
              </a:rPr>
              <a:t>Hesap Tarihi </a:t>
            </a:r>
            <a:r>
              <a:rPr lang="en-US" sz="1400" u="sng" dirty="0">
                <a:effectLst/>
              </a:rPr>
              <a:t>İ</a:t>
            </a:r>
            <a:r>
              <a:rPr lang="tr-TR" sz="1400" u="sng" dirty="0" err="1">
                <a:effectLst/>
              </a:rPr>
              <a:t>tibar</a:t>
            </a:r>
            <a:r>
              <a:rPr lang="en-US" sz="1400" u="sng" dirty="0">
                <a:effectLst/>
              </a:rPr>
              <a:t>ı</a:t>
            </a:r>
            <a:r>
              <a:rPr lang="tr-TR" sz="1400" u="sng" dirty="0" err="1">
                <a:effectLst/>
              </a:rPr>
              <a:t>yla</a:t>
            </a:r>
            <a:r>
              <a:rPr lang="tr-TR" sz="1400" u="sng" dirty="0">
                <a:effectLst/>
              </a:rPr>
              <a:t> Kusur </a:t>
            </a:r>
            <a:r>
              <a:rPr lang="en-US" sz="1400" u="sng" dirty="0">
                <a:effectLst/>
              </a:rPr>
              <a:t>İ</a:t>
            </a:r>
            <a:r>
              <a:rPr lang="tr-TR" sz="1400" u="sng" dirty="0" err="1">
                <a:effectLst/>
              </a:rPr>
              <a:t>ndirimli</a:t>
            </a:r>
            <a:r>
              <a:rPr lang="tr-TR" sz="1400" u="sng" dirty="0">
                <a:effectLst/>
              </a:rPr>
              <a:t> Toplam </a:t>
            </a:r>
            <a:r>
              <a:rPr lang="en-US" sz="1400" u="sng" dirty="0">
                <a:effectLst/>
              </a:rPr>
              <a:t>İ</a:t>
            </a:r>
            <a:r>
              <a:rPr lang="tr-TR" sz="1400" u="sng" dirty="0">
                <a:effectLst/>
              </a:rPr>
              <a:t>GT </a:t>
            </a:r>
            <a:r>
              <a:rPr lang="tr-TR" sz="1400" u="sng" dirty="0" err="1">
                <a:effectLst/>
              </a:rPr>
              <a:t>Hesab</a:t>
            </a:r>
            <a:r>
              <a:rPr lang="en-US" sz="1400" u="sng" dirty="0">
                <a:effectLst/>
              </a:rPr>
              <a:t>ı</a:t>
            </a:r>
            <a:r>
              <a:rPr lang="tr-TR" sz="1400" u="sng" dirty="0">
                <a:effectLst/>
              </a:rPr>
              <a:t>:</a:t>
            </a:r>
            <a:br>
              <a:rPr lang="tr-TR" sz="1400" u="sng" dirty="0">
                <a:effectLst/>
              </a:rPr>
            </a:br>
            <a:endParaRPr lang="tr-TR" sz="1400" u="sng" dirty="0">
              <a:effectLst/>
            </a:endParaRPr>
          </a:p>
          <a:p>
            <a:r>
              <a:rPr lang="tr-TR" sz="1400" dirty="0">
                <a:effectLst/>
              </a:rPr>
              <a:t>				125.282,34 TL x 0, 25 = 31.320, 58 TL</a:t>
            </a:r>
            <a:br>
              <a:rPr lang="tr-TR" sz="1400" dirty="0">
                <a:effectLst/>
              </a:rPr>
            </a:br>
            <a:endParaRPr lang="tr-TR" sz="1400" dirty="0">
              <a:effectLst/>
            </a:endParaRPr>
          </a:p>
          <a:p>
            <a:r>
              <a:rPr lang="tr-TR" sz="1400" u="sng" dirty="0">
                <a:effectLst/>
              </a:rPr>
              <a:t>Kaza Tarihi </a:t>
            </a:r>
            <a:r>
              <a:rPr lang="en-US" sz="1400" u="sng" dirty="0">
                <a:effectLst/>
              </a:rPr>
              <a:t>İ</a:t>
            </a:r>
            <a:r>
              <a:rPr lang="tr-TR" sz="1400" u="sng" dirty="0" err="1">
                <a:effectLst/>
              </a:rPr>
              <a:t>tibar</a:t>
            </a:r>
            <a:r>
              <a:rPr lang="en-US" sz="1400" u="sng" dirty="0">
                <a:effectLst/>
              </a:rPr>
              <a:t>ı</a:t>
            </a:r>
            <a:r>
              <a:rPr lang="tr-TR" sz="1400" u="sng" dirty="0" err="1">
                <a:effectLst/>
              </a:rPr>
              <a:t>yla</a:t>
            </a:r>
            <a:r>
              <a:rPr lang="tr-TR" sz="1400" u="sng" dirty="0">
                <a:effectLst/>
              </a:rPr>
              <a:t> Kusur </a:t>
            </a:r>
            <a:r>
              <a:rPr lang="en-US" sz="1400" u="sng" dirty="0">
                <a:effectLst/>
              </a:rPr>
              <a:t>İ</a:t>
            </a:r>
            <a:r>
              <a:rPr lang="tr-TR" sz="1400" u="sng" dirty="0" err="1">
                <a:effectLst/>
              </a:rPr>
              <a:t>ndirimli</a:t>
            </a:r>
            <a:r>
              <a:rPr lang="tr-TR" sz="1400" u="sng" dirty="0">
                <a:effectLst/>
              </a:rPr>
              <a:t> Toplam IGT </a:t>
            </a:r>
            <a:r>
              <a:rPr lang="tr-TR" sz="1400" u="sng" dirty="0" err="1">
                <a:effectLst/>
              </a:rPr>
              <a:t>Hesab</a:t>
            </a:r>
            <a:r>
              <a:rPr lang="en-US" sz="1400" u="sng" dirty="0">
                <a:effectLst/>
              </a:rPr>
              <a:t>ı</a:t>
            </a:r>
            <a:r>
              <a:rPr lang="tr-TR" sz="1400" u="sng" dirty="0">
                <a:effectLst/>
              </a:rPr>
              <a:t>:</a:t>
            </a:r>
          </a:p>
          <a:p>
            <a:endParaRPr lang="tr-TR" sz="1200" u="sng" dirty="0"/>
          </a:p>
          <a:p>
            <a:r>
              <a:rPr lang="tr-TR" sz="1200" dirty="0"/>
              <a:t>			           </a:t>
            </a:r>
            <a:r>
              <a:rPr lang="tr-TR" sz="1400" dirty="0">
                <a:effectLst/>
                <a:cs typeface="Times New Roman" panose="02020603050405020304" pitchFamily="18" charset="0"/>
              </a:rPr>
              <a:t>122.503, 36 TL x 0,25 = 30.625,84 TL</a:t>
            </a:r>
            <a:br>
              <a:rPr lang="tr-TR" sz="1400" dirty="0">
                <a:effectLst/>
              </a:rPr>
            </a:br>
            <a:r>
              <a:rPr lang="tr-TR" sz="1400" dirty="0">
                <a:effectLst/>
              </a:rPr>
              <a:t>  </a:t>
            </a:r>
          </a:p>
        </p:txBody>
      </p:sp>
    </p:spTree>
    <p:extLst>
      <p:ext uri="{BB962C8B-B14F-4D97-AF65-F5344CB8AC3E}">
        <p14:creationId xmlns:p14="http://schemas.microsoft.com/office/powerpoint/2010/main" val="4015747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CB5AC41-A314-EE53-A2E8-F4A8B704CB2C}"/>
              </a:ext>
            </a:extLst>
          </p:cNvPr>
          <p:cNvSpPr txBox="1"/>
          <p:nvPr/>
        </p:nvSpPr>
        <p:spPr>
          <a:xfrm>
            <a:off x="707366" y="672860"/>
            <a:ext cx="10670876" cy="3354765"/>
          </a:xfrm>
          <a:prstGeom prst="rect">
            <a:avLst/>
          </a:prstGeom>
          <a:noFill/>
        </p:spPr>
        <p:txBody>
          <a:bodyPr wrap="square" rtlCol="0">
            <a:spAutoFit/>
          </a:bodyPr>
          <a:lstStyle/>
          <a:p>
            <a:r>
              <a:rPr lang="tr-TR" sz="1800" kern="100" dirty="0">
                <a:effectLst/>
                <a:ea typeface="Calibri" panose="020F0502020204030204" pitchFamily="34" charset="0"/>
                <a:cs typeface="Times New Roman" panose="02020603050405020304" pitchFamily="18" charset="0"/>
              </a:rPr>
              <a:t>F. Poliçe Limitlerinin Kontrol Edilmesi</a:t>
            </a:r>
            <a:br>
              <a:rPr lang="tr-TR" sz="1800" kern="100" dirty="0">
                <a:effectLst/>
                <a:ea typeface="Calibri" panose="020F0502020204030204" pitchFamily="34" charset="0"/>
                <a:cs typeface="Times New Roman" panose="02020603050405020304" pitchFamily="18" charset="0"/>
              </a:rPr>
            </a:br>
            <a:endParaRPr lang="tr-TR" sz="1800" kern="100" dirty="0">
              <a:effectLst/>
              <a:ea typeface="Calibri" panose="020F0502020204030204" pitchFamily="34" charset="0"/>
              <a:cs typeface="Times New Roman" panose="02020603050405020304" pitchFamily="18" charset="0"/>
            </a:endParaRPr>
          </a:p>
          <a:p>
            <a:r>
              <a:rPr lang="tr-TR" kern="100" dirty="0">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Daval</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sigorta </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irketi</a:t>
            </a:r>
            <a:r>
              <a:rPr lang="tr-TR" sz="1400" kern="100" dirty="0">
                <a:effectLst/>
                <a:ea typeface="Calibri" panose="020F0502020204030204" pitchFamily="34" charset="0"/>
                <a:cs typeface="Times New Roman" panose="02020603050405020304" pitchFamily="18" charset="0"/>
              </a:rPr>
              <a:t> taraf</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ndan</a:t>
            </a:r>
            <a:r>
              <a:rPr lang="tr-TR" sz="1400" kern="100" dirty="0">
                <a:effectLst/>
                <a:ea typeface="Calibri" panose="020F0502020204030204" pitchFamily="34" charset="0"/>
                <a:cs typeface="Times New Roman" panose="02020603050405020304" pitchFamily="18" charset="0"/>
              </a:rPr>
              <a:t> düzenlenen </a:t>
            </a:r>
            <a:r>
              <a:rPr lang="tr-TR" sz="1400" kern="100" dirty="0" err="1">
                <a:effectLst/>
                <a:ea typeface="Calibri" panose="020F0502020204030204" pitchFamily="34" charset="0"/>
                <a:cs typeface="Times New Roman" panose="02020603050405020304" pitchFamily="18" charset="0"/>
              </a:rPr>
              <a:t>Karayollar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Motorlu Araçlar Zorunlu Mali Sorumluluk </a:t>
            </a:r>
            <a:r>
              <a:rPr lang="tr-TR" sz="1400" kern="100" dirty="0" err="1">
                <a:effectLst/>
                <a:ea typeface="Calibri" panose="020F0502020204030204" pitchFamily="34" charset="0"/>
                <a:cs typeface="Times New Roman" panose="02020603050405020304" pitchFamily="18" charset="0"/>
              </a:rPr>
              <a:t>Sigortas</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poliçesinin kaza tarihi itibar</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yla</a:t>
            </a:r>
            <a:r>
              <a:rPr lang="tr-TR" sz="1400" kern="100" dirty="0">
                <a:effectLst/>
                <a:ea typeface="Calibri" panose="020F0502020204030204" pitchFamily="34" charset="0"/>
                <a:cs typeface="Times New Roman" panose="02020603050405020304" pitchFamily="18" charset="0"/>
              </a:rPr>
              <a:t> (10.04.2020) ki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i </a:t>
            </a:r>
            <a:r>
              <a:rPr lang="tr-TR" sz="1400" kern="100" dirty="0" err="1">
                <a:effectLst/>
                <a:ea typeface="Calibri" panose="020F0502020204030204" pitchFamily="34" charset="0"/>
                <a:cs typeface="Times New Roman" panose="02020603050405020304" pitchFamily="18" charset="0"/>
              </a:rPr>
              <a:t>ba</a:t>
            </a:r>
            <a:r>
              <a:rPr lang="en-US" sz="1400" kern="100" dirty="0" err="1">
                <a:effectLst/>
                <a:ea typeface="Calibri" panose="020F0502020204030204" pitchFamily="34" charset="0"/>
                <a:cs typeface="Times New Roman" panose="02020603050405020304" pitchFamily="18" charset="0"/>
              </a:rPr>
              <a:t>şı</a:t>
            </a:r>
            <a:r>
              <a:rPr lang="tr-TR" sz="1400" kern="100" dirty="0">
                <a:effectLst/>
                <a:ea typeface="Calibri" panose="020F0502020204030204" pitchFamily="34" charset="0"/>
                <a:cs typeface="Times New Roman" panose="02020603050405020304" pitchFamily="18" charset="0"/>
              </a:rPr>
              <a:t> Sakatlanma ve Ölüm teminat limiti 410.000, 00 TL'dir. Hesaplanan tazminat 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teminat limiti dahilinde olup </a:t>
            </a:r>
            <a:r>
              <a:rPr lang="tr-TR" sz="1400" kern="100" dirty="0" err="1">
                <a:effectLst/>
                <a:ea typeface="Calibri" panose="020F0502020204030204" pitchFamily="34" charset="0"/>
                <a:cs typeface="Times New Roman" panose="02020603050405020304" pitchFamily="18" charset="0"/>
              </a:rPr>
              <a:t>olmad</a:t>
            </a:r>
            <a:r>
              <a:rPr lang="en-US" sz="1400" kern="100" dirty="0" err="1">
                <a:effectLst/>
                <a:ea typeface="Calibri" panose="020F0502020204030204" pitchFamily="34" charset="0"/>
                <a:cs typeface="Times New Roman" panose="02020603050405020304" pitchFamily="18" charset="0"/>
              </a:rPr>
              <a:t>ığı</a:t>
            </a:r>
            <a:r>
              <a:rPr lang="tr-TR" sz="1400" kern="100" dirty="0">
                <a:effectLst/>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incelenmi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Kerem Sezgin için kaza tarihi itibar</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yla</a:t>
            </a:r>
            <a:r>
              <a:rPr lang="tr-TR" sz="1400" kern="100" dirty="0">
                <a:effectLst/>
                <a:ea typeface="Calibri" panose="020F0502020204030204" pitchFamily="34" charset="0"/>
                <a:cs typeface="Times New Roman" panose="02020603050405020304" pitchFamily="18" charset="0"/>
              </a:rPr>
              <a:t> kusur indirimli toplam 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göremezlik tazminat 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30.625, 84 TL olarak </a:t>
            </a:r>
            <a:r>
              <a:rPr lang="tr-TR" sz="1400" kern="100" dirty="0" err="1">
                <a:effectLst/>
                <a:ea typeface="Calibri" panose="020F0502020204030204" pitchFamily="34" charset="0"/>
                <a:cs typeface="Times New Roman" panose="02020603050405020304" pitchFamily="18" charset="0"/>
              </a:rPr>
              <a:t>hesaplanm</a:t>
            </a:r>
            <a:r>
              <a:rPr lang="en-US" sz="1400" kern="100" dirty="0" err="1">
                <a:effectLst/>
                <a:ea typeface="Calibri" panose="020F0502020204030204" pitchFamily="34" charset="0"/>
                <a:cs typeface="Times New Roman" panose="02020603050405020304" pitchFamily="18" charset="0"/>
              </a:rPr>
              <a:t>ış</a:t>
            </a:r>
            <a:r>
              <a:rPr lang="tr-TR" sz="1400" kern="100" dirty="0">
                <a:effectLst/>
                <a:ea typeface="Calibri" panose="020F0502020204030204" pitchFamily="34" charset="0"/>
                <a:cs typeface="Times New Roman" panose="02020603050405020304" pitchFamily="18" charset="0"/>
              </a:rPr>
              <a:t>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r. Bu durumda, hesaplanan tazminat 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teminat limiti dahilinde </a:t>
            </a:r>
            <a:r>
              <a:rPr lang="tr-TR" sz="1400" kern="100" dirty="0" err="1">
                <a:effectLst/>
                <a:ea typeface="Calibri" panose="020F0502020204030204" pitchFamily="34" charset="0"/>
                <a:cs typeface="Times New Roman" panose="02020603050405020304" pitchFamily="18" charset="0"/>
              </a:rPr>
              <a:t>kald</a:t>
            </a:r>
            <a:r>
              <a:rPr lang="en-US" sz="1400" kern="100" dirty="0" err="1">
                <a:effectLst/>
                <a:ea typeface="Calibri" panose="020F0502020204030204" pitchFamily="34" charset="0"/>
                <a:cs typeface="Times New Roman" panose="02020603050405020304" pitchFamily="18" charset="0"/>
              </a:rPr>
              <a:t>ığı</a:t>
            </a:r>
            <a:r>
              <a:rPr lang="tr-TR" sz="1400" kern="100" dirty="0">
                <a:effectLst/>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belirlenmi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Sonuç olarak, </a:t>
            </a:r>
            <a:r>
              <a:rPr lang="tr-TR" sz="1400" kern="100" dirty="0" err="1">
                <a:effectLst/>
                <a:ea typeface="Calibri" panose="020F0502020204030204" pitchFamily="34" charset="0"/>
                <a:cs typeface="Times New Roman" panose="02020603050405020304" pitchFamily="18" charset="0"/>
              </a:rPr>
              <a:t>Aktüeryal</a:t>
            </a:r>
            <a:r>
              <a:rPr lang="tr-TR" sz="1400" kern="100" dirty="0">
                <a:effectLst/>
                <a:ea typeface="Calibri" panose="020F0502020204030204" pitchFamily="34" charset="0"/>
                <a:cs typeface="Times New Roman" panose="02020603050405020304" pitchFamily="18" charset="0"/>
              </a:rPr>
              <a:t> Yöntem - Tam Hayat ve Güncel Gelir Yakla</a:t>
            </a:r>
            <a:r>
              <a:rPr lang="en-US" sz="1400" kern="100" dirty="0" err="1">
                <a:effectLst/>
                <a:ea typeface="Calibri" panose="020F0502020204030204" pitchFamily="34" charset="0"/>
                <a:cs typeface="Times New Roman" panose="02020603050405020304" pitchFamily="18" charset="0"/>
              </a:rPr>
              <a:t>şı</a:t>
            </a:r>
            <a:r>
              <a:rPr lang="tr-TR" sz="1400" kern="100" dirty="0">
                <a:effectLst/>
                <a:ea typeface="Calibri" panose="020F0502020204030204" pitchFamily="34" charset="0"/>
                <a:cs typeface="Times New Roman" panose="02020603050405020304" pitchFamily="18" charset="0"/>
              </a:rPr>
              <a:t>m</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a:t>
            </a:r>
            <a:r>
              <a:rPr lang="tr-TR" sz="1400" kern="100" dirty="0" err="1">
                <a:effectLst/>
                <a:ea typeface="Calibri" panose="020F0502020204030204" pitchFamily="34" charset="0"/>
                <a:cs typeface="Times New Roman" panose="02020603050405020304" pitchFamily="18" charset="0"/>
              </a:rPr>
              <a:t>na</a:t>
            </a:r>
            <a:r>
              <a:rPr lang="tr-TR" sz="1400" kern="100" dirty="0">
                <a:effectLst/>
                <a:ea typeface="Calibri" panose="020F0502020204030204" pitchFamily="34" charset="0"/>
                <a:cs typeface="Times New Roman" panose="02020603050405020304" pitchFamily="18" charset="0"/>
              </a:rPr>
              <a:t> göre hesaplanan 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göremezlik tazminat 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özeti a</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a</a:t>
            </a:r>
            <a:r>
              <a:rPr lang="en-US" sz="1400" kern="100" dirty="0" err="1">
                <a:effectLst/>
                <a:ea typeface="Calibri" panose="020F0502020204030204" pitchFamily="34" charset="0"/>
                <a:cs typeface="Times New Roman" panose="02020603050405020304" pitchFamily="18" charset="0"/>
              </a:rPr>
              <a:t>ğı</a:t>
            </a:r>
            <a:r>
              <a:rPr lang="tr-TR" sz="1400" kern="100" dirty="0" err="1">
                <a:effectLst/>
                <a:ea typeface="Calibri" panose="020F0502020204030204" pitchFamily="34" charset="0"/>
                <a:cs typeface="Times New Roman" panose="02020603050405020304" pitchFamily="18" charset="0"/>
              </a:rPr>
              <a:t>daki</a:t>
            </a:r>
            <a:r>
              <a:rPr lang="tr-TR" sz="1400" kern="100" dirty="0">
                <a:effectLst/>
                <a:ea typeface="Calibri" panose="020F0502020204030204" pitchFamily="34" charset="0"/>
                <a:cs typeface="Times New Roman" panose="02020603050405020304" pitchFamily="18" charset="0"/>
              </a:rPr>
              <a:t> tabloda </a:t>
            </a:r>
            <a:r>
              <a:rPr lang="tr-TR" sz="1400" kern="100" dirty="0" err="1">
                <a:effectLst/>
                <a:ea typeface="Calibri" panose="020F0502020204030204" pitchFamily="34" charset="0"/>
                <a:cs typeface="Times New Roman" panose="02020603050405020304" pitchFamily="18" charset="0"/>
              </a:rPr>
              <a:t>sunulmu</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tur.</a:t>
            </a:r>
          </a:p>
          <a:p>
            <a:endParaRPr lang="tr-TR" sz="1400" kern="100" dirty="0">
              <a:ea typeface="Calibri" panose="020F0502020204030204" pitchFamily="34" charset="0"/>
              <a:cs typeface="Times New Roman" panose="02020603050405020304" pitchFamily="18" charset="0"/>
            </a:endParaRPr>
          </a:p>
          <a:p>
            <a:endParaRPr lang="tr-TR" sz="1400" kern="100" dirty="0">
              <a:effectLst/>
              <a:ea typeface="Calibri" panose="020F0502020204030204" pitchFamily="34" charset="0"/>
              <a:cs typeface="Times New Roman" panose="02020603050405020304" pitchFamily="18" charset="0"/>
            </a:endParaRPr>
          </a:p>
          <a:p>
            <a:endParaRPr lang="tr-TR" dirty="0"/>
          </a:p>
        </p:txBody>
      </p:sp>
      <p:pic>
        <p:nvPicPr>
          <p:cNvPr id="3" name="Resim 2" descr="metin, yazı tipi içeren bir resim&#10;&#10;Açıklama otomatik olarak oluşturuldu">
            <a:extLst>
              <a:ext uri="{FF2B5EF4-FFF2-40B4-BE49-F238E27FC236}">
                <a16:creationId xmlns:a16="http://schemas.microsoft.com/office/drawing/2014/main" id="{0568110E-3FDC-45D8-3B84-F21200367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66" y="4123826"/>
            <a:ext cx="10213676" cy="1621368"/>
          </a:xfrm>
          <a:prstGeom prst="rect">
            <a:avLst/>
          </a:prstGeom>
        </p:spPr>
      </p:pic>
    </p:spTree>
    <p:extLst>
      <p:ext uri="{BB962C8B-B14F-4D97-AF65-F5344CB8AC3E}">
        <p14:creationId xmlns:p14="http://schemas.microsoft.com/office/powerpoint/2010/main" val="947092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o 9">
            <a:extLst>
              <a:ext uri="{FF2B5EF4-FFF2-40B4-BE49-F238E27FC236}">
                <a16:creationId xmlns:a16="http://schemas.microsoft.com/office/drawing/2014/main" id="{C816C73D-0B82-86D5-C8A5-9281EA6BCCCA}"/>
              </a:ext>
            </a:extLst>
          </p:cNvPr>
          <p:cNvGraphicFramePr>
            <a:graphicFrameLocks noGrp="1"/>
          </p:cNvGraphicFramePr>
          <p:nvPr>
            <p:extLst>
              <p:ext uri="{D42A27DB-BD31-4B8C-83A1-F6EECF244321}">
                <p14:modId xmlns:p14="http://schemas.microsoft.com/office/powerpoint/2010/main" val="2568199441"/>
              </p:ext>
            </p:extLst>
          </p:nvPr>
        </p:nvGraphicFramePr>
        <p:xfrm>
          <a:off x="112143" y="957532"/>
          <a:ext cx="6202392" cy="4242471"/>
        </p:xfrm>
        <a:graphic>
          <a:graphicData uri="http://schemas.openxmlformats.org/drawingml/2006/table">
            <a:tbl>
              <a:tblPr firstRow="1" bandRow="1">
                <a:tableStyleId>{5C22544A-7EE6-4342-B048-85BDC9FD1C3A}</a:tableStyleId>
              </a:tblPr>
              <a:tblGrid>
                <a:gridCol w="1779517">
                  <a:extLst>
                    <a:ext uri="{9D8B030D-6E8A-4147-A177-3AD203B41FA5}">
                      <a16:colId xmlns:a16="http://schemas.microsoft.com/office/drawing/2014/main" val="3939009001"/>
                    </a:ext>
                  </a:extLst>
                </a:gridCol>
                <a:gridCol w="2402102">
                  <a:extLst>
                    <a:ext uri="{9D8B030D-6E8A-4147-A177-3AD203B41FA5}">
                      <a16:colId xmlns:a16="http://schemas.microsoft.com/office/drawing/2014/main" val="3261909196"/>
                    </a:ext>
                  </a:extLst>
                </a:gridCol>
                <a:gridCol w="2020773">
                  <a:extLst>
                    <a:ext uri="{9D8B030D-6E8A-4147-A177-3AD203B41FA5}">
                      <a16:colId xmlns:a16="http://schemas.microsoft.com/office/drawing/2014/main" val="3367613443"/>
                    </a:ext>
                  </a:extLst>
                </a:gridCol>
              </a:tblGrid>
              <a:tr h="189781">
                <a:tc>
                  <a:txBody>
                    <a:bodyPr/>
                    <a:lstStyle/>
                    <a:p>
                      <a:endParaRPr lang="tr-TR" sz="1050" dirty="0"/>
                    </a:p>
                  </a:txBody>
                  <a:tcPr/>
                </a:tc>
                <a:tc>
                  <a:txBody>
                    <a:bodyPr/>
                    <a:lstStyle/>
                    <a:p>
                      <a:endParaRPr lang="tr-TR" sz="1050" dirty="0"/>
                    </a:p>
                  </a:txBody>
                  <a:tcPr/>
                </a:tc>
                <a:tc>
                  <a:txBody>
                    <a:bodyPr/>
                    <a:lstStyle/>
                    <a:p>
                      <a:endParaRPr lang="tr-TR" sz="1050" dirty="0"/>
                    </a:p>
                  </a:txBody>
                  <a:tcPr/>
                </a:tc>
                <a:extLst>
                  <a:ext uri="{0D108BD9-81ED-4DB2-BD59-A6C34878D82A}">
                    <a16:rowId xmlns:a16="http://schemas.microsoft.com/office/drawing/2014/main" val="3469549051"/>
                  </a:ext>
                </a:extLst>
              </a:tr>
              <a:tr h="189781">
                <a:tc rowSpan="4">
                  <a:txBody>
                    <a:bodyPr/>
                    <a:lstStyle/>
                    <a:p>
                      <a:endParaRPr lang="tr-TR" sz="1050" dirty="0"/>
                    </a:p>
                    <a:p>
                      <a:endParaRPr lang="tr-TR" sz="1050" dirty="0"/>
                    </a:p>
                    <a:p>
                      <a:r>
                        <a:rPr lang="tr-TR" sz="1050" dirty="0"/>
                        <a:t>   DOSYA BİLGİLERİ</a:t>
                      </a:r>
                    </a:p>
                  </a:txBody>
                  <a:tcPr/>
                </a:tc>
                <a:tc>
                  <a:txBody>
                    <a:bodyPr/>
                    <a:lstStyle/>
                    <a:p>
                      <a:r>
                        <a:rPr lang="tr-TR" sz="1050" dirty="0"/>
                        <a:t>KAZA TARİHİ</a:t>
                      </a:r>
                    </a:p>
                  </a:txBody>
                  <a:tcPr/>
                </a:tc>
                <a:tc>
                  <a:txBody>
                    <a:bodyPr/>
                    <a:lstStyle/>
                    <a:p>
                      <a:r>
                        <a:rPr lang="tr-TR" sz="1050" dirty="0"/>
                        <a:t>21.09.2017</a:t>
                      </a:r>
                    </a:p>
                  </a:txBody>
                  <a:tcPr/>
                </a:tc>
                <a:extLst>
                  <a:ext uri="{0D108BD9-81ED-4DB2-BD59-A6C34878D82A}">
                    <a16:rowId xmlns:a16="http://schemas.microsoft.com/office/drawing/2014/main" val="2204258920"/>
                  </a:ext>
                </a:extLst>
              </a:tr>
              <a:tr h="189781">
                <a:tc vMerge="1">
                  <a:txBody>
                    <a:bodyPr/>
                    <a:lstStyle/>
                    <a:p>
                      <a:endParaRPr lang="tr-TR" sz="1050" dirty="0"/>
                    </a:p>
                  </a:txBody>
                  <a:tcPr/>
                </a:tc>
                <a:tc>
                  <a:txBody>
                    <a:bodyPr/>
                    <a:lstStyle/>
                    <a:p>
                      <a:r>
                        <a:rPr lang="tr-TR" sz="1050" dirty="0"/>
                        <a:t>KAZANIN TÜRÜ</a:t>
                      </a:r>
                    </a:p>
                  </a:txBody>
                  <a:tcPr/>
                </a:tc>
                <a:tc>
                  <a:txBody>
                    <a:bodyPr/>
                    <a:lstStyle/>
                    <a:p>
                      <a:r>
                        <a:rPr lang="tr-TR" sz="1050" dirty="0"/>
                        <a:t>TRAFİK KAZASI</a:t>
                      </a:r>
                    </a:p>
                  </a:txBody>
                  <a:tcPr/>
                </a:tc>
                <a:extLst>
                  <a:ext uri="{0D108BD9-81ED-4DB2-BD59-A6C34878D82A}">
                    <a16:rowId xmlns:a16="http://schemas.microsoft.com/office/drawing/2014/main" val="3121158850"/>
                  </a:ext>
                </a:extLst>
              </a:tr>
              <a:tr h="189781">
                <a:tc vMerge="1">
                  <a:txBody>
                    <a:bodyPr/>
                    <a:lstStyle/>
                    <a:p>
                      <a:endParaRPr lang="tr-TR" sz="1050" dirty="0"/>
                    </a:p>
                  </a:txBody>
                  <a:tcPr/>
                </a:tc>
                <a:tc>
                  <a:txBody>
                    <a:bodyPr/>
                    <a:lstStyle/>
                    <a:p>
                      <a:r>
                        <a:rPr lang="tr-TR" sz="1050" dirty="0"/>
                        <a:t>DAVA TARİHİ</a:t>
                      </a:r>
                    </a:p>
                  </a:txBody>
                  <a:tcPr/>
                </a:tc>
                <a:tc>
                  <a:txBody>
                    <a:bodyPr/>
                    <a:lstStyle/>
                    <a:p>
                      <a:r>
                        <a:rPr lang="tr-TR" sz="1050" dirty="0"/>
                        <a:t>06.03.2019</a:t>
                      </a:r>
                    </a:p>
                  </a:txBody>
                  <a:tcPr/>
                </a:tc>
                <a:extLst>
                  <a:ext uri="{0D108BD9-81ED-4DB2-BD59-A6C34878D82A}">
                    <a16:rowId xmlns:a16="http://schemas.microsoft.com/office/drawing/2014/main" val="3633139"/>
                  </a:ext>
                </a:extLst>
              </a:tr>
              <a:tr h="189781">
                <a:tc vMerge="1">
                  <a:txBody>
                    <a:bodyPr/>
                    <a:lstStyle/>
                    <a:p>
                      <a:endParaRPr lang="tr-TR" sz="1050"/>
                    </a:p>
                  </a:txBody>
                  <a:tcPr/>
                </a:tc>
                <a:tc>
                  <a:txBody>
                    <a:bodyPr/>
                    <a:lstStyle/>
                    <a:p>
                      <a:r>
                        <a:rPr lang="tr-TR" sz="1050" dirty="0"/>
                        <a:t>HESAP TARİHİ</a:t>
                      </a:r>
                    </a:p>
                  </a:txBody>
                  <a:tcPr/>
                </a:tc>
                <a:tc>
                  <a:txBody>
                    <a:bodyPr/>
                    <a:lstStyle/>
                    <a:p>
                      <a:r>
                        <a:rPr lang="tr-TR" sz="1050" dirty="0"/>
                        <a:t>03.02.2020</a:t>
                      </a:r>
                    </a:p>
                  </a:txBody>
                  <a:tcPr/>
                </a:tc>
                <a:extLst>
                  <a:ext uri="{0D108BD9-81ED-4DB2-BD59-A6C34878D82A}">
                    <a16:rowId xmlns:a16="http://schemas.microsoft.com/office/drawing/2014/main" val="3634626530"/>
                  </a:ext>
                </a:extLst>
              </a:tr>
              <a:tr h="189781">
                <a:tc rowSpan="6">
                  <a:txBody>
                    <a:bodyPr/>
                    <a:lstStyle/>
                    <a:p>
                      <a:endParaRPr lang="tr-TR" sz="1050" dirty="0"/>
                    </a:p>
                    <a:p>
                      <a:endParaRPr lang="tr-TR" sz="1050" dirty="0"/>
                    </a:p>
                    <a:p>
                      <a:endParaRPr lang="tr-TR" sz="1050" dirty="0"/>
                    </a:p>
                    <a:p>
                      <a:r>
                        <a:rPr lang="tr-TR" sz="1050" dirty="0"/>
                        <a:t>         MALÜL </a:t>
                      </a:r>
                    </a:p>
                    <a:p>
                      <a:r>
                        <a:rPr lang="tr-TR" sz="1050" dirty="0"/>
                        <a:t>       BİLGİLERİ</a:t>
                      </a:r>
                    </a:p>
                  </a:txBody>
                  <a:tcPr/>
                </a:tc>
                <a:tc>
                  <a:txBody>
                    <a:bodyPr/>
                    <a:lstStyle/>
                    <a:p>
                      <a:r>
                        <a:rPr lang="tr-TR" sz="1050" dirty="0"/>
                        <a:t>ADI SOYADI</a:t>
                      </a:r>
                    </a:p>
                  </a:txBody>
                  <a:tcPr/>
                </a:tc>
                <a:tc>
                  <a:txBody>
                    <a:bodyPr/>
                    <a:lstStyle/>
                    <a:p>
                      <a:r>
                        <a:rPr lang="tr-TR" sz="1050" dirty="0"/>
                        <a:t>ZEYNEP ESEN AKIN</a:t>
                      </a:r>
                    </a:p>
                  </a:txBody>
                  <a:tcPr/>
                </a:tc>
                <a:extLst>
                  <a:ext uri="{0D108BD9-81ED-4DB2-BD59-A6C34878D82A}">
                    <a16:rowId xmlns:a16="http://schemas.microsoft.com/office/drawing/2014/main" val="2048177255"/>
                  </a:ext>
                </a:extLst>
              </a:tr>
              <a:tr h="189781">
                <a:tc vMerge="1">
                  <a:txBody>
                    <a:bodyPr/>
                    <a:lstStyle/>
                    <a:p>
                      <a:endParaRPr lang="tr-TR" sz="1050"/>
                    </a:p>
                  </a:txBody>
                  <a:tcPr/>
                </a:tc>
                <a:tc>
                  <a:txBody>
                    <a:bodyPr/>
                    <a:lstStyle/>
                    <a:p>
                      <a:r>
                        <a:rPr lang="tr-TR" sz="1050" dirty="0"/>
                        <a:t>DOĞUM TARİHİ</a:t>
                      </a:r>
                    </a:p>
                  </a:txBody>
                  <a:tcPr/>
                </a:tc>
                <a:tc>
                  <a:txBody>
                    <a:bodyPr/>
                    <a:lstStyle/>
                    <a:p>
                      <a:r>
                        <a:rPr lang="tr-TR" sz="1050" dirty="0"/>
                        <a:t>25.05.1962</a:t>
                      </a:r>
                    </a:p>
                  </a:txBody>
                  <a:tcPr/>
                </a:tc>
                <a:extLst>
                  <a:ext uri="{0D108BD9-81ED-4DB2-BD59-A6C34878D82A}">
                    <a16:rowId xmlns:a16="http://schemas.microsoft.com/office/drawing/2014/main" val="2435874234"/>
                  </a:ext>
                </a:extLst>
              </a:tr>
              <a:tr h="189781">
                <a:tc vMerge="1">
                  <a:txBody>
                    <a:bodyPr/>
                    <a:lstStyle/>
                    <a:p>
                      <a:endParaRPr lang="tr-TR" sz="1050"/>
                    </a:p>
                  </a:txBody>
                  <a:tcPr/>
                </a:tc>
                <a:tc>
                  <a:txBody>
                    <a:bodyPr/>
                    <a:lstStyle/>
                    <a:p>
                      <a:r>
                        <a:rPr lang="tr-TR" sz="1050" dirty="0"/>
                        <a:t>CİNSİYETİ</a:t>
                      </a:r>
                    </a:p>
                  </a:txBody>
                  <a:tcPr/>
                </a:tc>
                <a:tc>
                  <a:txBody>
                    <a:bodyPr/>
                    <a:lstStyle/>
                    <a:p>
                      <a:r>
                        <a:rPr lang="tr-TR" sz="1050" dirty="0"/>
                        <a:t>KADIN</a:t>
                      </a:r>
                    </a:p>
                  </a:txBody>
                  <a:tcPr/>
                </a:tc>
                <a:extLst>
                  <a:ext uri="{0D108BD9-81ED-4DB2-BD59-A6C34878D82A}">
                    <a16:rowId xmlns:a16="http://schemas.microsoft.com/office/drawing/2014/main" val="591691837"/>
                  </a:ext>
                </a:extLst>
              </a:tr>
              <a:tr h="0">
                <a:tc vMerge="1">
                  <a:txBody>
                    <a:bodyPr/>
                    <a:lstStyle/>
                    <a:p>
                      <a:endParaRPr lang="tr-TR" sz="1050" dirty="0"/>
                    </a:p>
                  </a:txBody>
                  <a:tcPr/>
                </a:tc>
                <a:tc>
                  <a:txBody>
                    <a:bodyPr/>
                    <a:lstStyle/>
                    <a:p>
                      <a:r>
                        <a:rPr lang="tr-TR" sz="1050" dirty="0"/>
                        <a:t>MEDENİ HALİ</a:t>
                      </a:r>
                    </a:p>
                  </a:txBody>
                  <a:tcPr/>
                </a:tc>
                <a:tc>
                  <a:txBody>
                    <a:bodyPr/>
                    <a:lstStyle/>
                    <a:p>
                      <a:r>
                        <a:rPr lang="tr-TR" sz="1050" dirty="0"/>
                        <a:t>EVLİ – EŞİ ÇAŞILIYOR 1 KIZI VAR</a:t>
                      </a:r>
                    </a:p>
                  </a:txBody>
                  <a:tcPr/>
                </a:tc>
                <a:extLst>
                  <a:ext uri="{0D108BD9-81ED-4DB2-BD59-A6C34878D82A}">
                    <a16:rowId xmlns:a16="http://schemas.microsoft.com/office/drawing/2014/main" val="1738458552"/>
                  </a:ext>
                </a:extLst>
              </a:tr>
              <a:tr h="310551">
                <a:tc vMerge="1">
                  <a:txBody>
                    <a:bodyPr/>
                    <a:lstStyle/>
                    <a:p>
                      <a:endParaRPr lang="tr-TR" sz="1050" dirty="0"/>
                    </a:p>
                  </a:txBody>
                  <a:tcPr/>
                </a:tc>
                <a:tc>
                  <a:txBody>
                    <a:bodyPr/>
                    <a:lstStyle/>
                    <a:p>
                      <a:r>
                        <a:rPr lang="tr-TR" sz="1050" dirty="0"/>
                        <a:t>AYLIK NET GELİRİ</a:t>
                      </a:r>
                    </a:p>
                  </a:txBody>
                  <a:tcPr/>
                </a:tc>
                <a:tc>
                  <a:txBody>
                    <a:bodyPr/>
                    <a:lstStyle/>
                    <a:p>
                      <a:r>
                        <a:rPr lang="tr-TR" sz="1050" dirty="0"/>
                        <a:t>ASGARİ ÜCRET </a:t>
                      </a:r>
                    </a:p>
                  </a:txBody>
                  <a:tcPr/>
                </a:tc>
                <a:extLst>
                  <a:ext uri="{0D108BD9-81ED-4DB2-BD59-A6C34878D82A}">
                    <a16:rowId xmlns:a16="http://schemas.microsoft.com/office/drawing/2014/main" val="1566056656"/>
                  </a:ext>
                </a:extLst>
              </a:tr>
              <a:tr h="189781">
                <a:tc vMerge="1">
                  <a:txBody>
                    <a:bodyPr/>
                    <a:lstStyle/>
                    <a:p>
                      <a:endParaRPr lang="tr-TR" sz="1050" dirty="0"/>
                    </a:p>
                  </a:txBody>
                  <a:tcPr/>
                </a:tc>
                <a:tc>
                  <a:txBody>
                    <a:bodyPr/>
                    <a:lstStyle/>
                    <a:p>
                      <a:r>
                        <a:rPr lang="tr-TR" sz="1050" dirty="0"/>
                        <a:t>KUSUR ORANI</a:t>
                      </a:r>
                    </a:p>
                  </a:txBody>
                  <a:tcPr/>
                </a:tc>
                <a:tc>
                  <a:txBody>
                    <a:bodyPr/>
                    <a:lstStyle/>
                    <a:p>
                      <a:r>
                        <a:rPr lang="tr-TR" sz="1050" dirty="0"/>
                        <a:t>%25</a:t>
                      </a:r>
                    </a:p>
                  </a:txBody>
                  <a:tcPr/>
                </a:tc>
                <a:extLst>
                  <a:ext uri="{0D108BD9-81ED-4DB2-BD59-A6C34878D82A}">
                    <a16:rowId xmlns:a16="http://schemas.microsoft.com/office/drawing/2014/main" val="4216238668"/>
                  </a:ext>
                </a:extLst>
              </a:tr>
              <a:tr h="189781">
                <a:tc rowSpan="5">
                  <a:txBody>
                    <a:bodyPr/>
                    <a:lstStyle/>
                    <a:p>
                      <a:endParaRPr lang="tr-TR" sz="1050" dirty="0"/>
                    </a:p>
                    <a:p>
                      <a:r>
                        <a:rPr lang="tr-TR" sz="1050" dirty="0"/>
                        <a:t>     DAVALI BİLGİLERİ</a:t>
                      </a:r>
                    </a:p>
                  </a:txBody>
                  <a:tcPr/>
                </a:tc>
                <a:tc>
                  <a:txBody>
                    <a:bodyPr/>
                    <a:lstStyle/>
                    <a:p>
                      <a:r>
                        <a:rPr lang="tr-TR" sz="1050" dirty="0"/>
                        <a:t>DAVALI ADI SOYADI</a:t>
                      </a:r>
                    </a:p>
                  </a:txBody>
                  <a:tcPr/>
                </a:tc>
                <a:tc>
                  <a:txBody>
                    <a:bodyPr/>
                    <a:lstStyle/>
                    <a:p>
                      <a:r>
                        <a:rPr lang="tr-TR" sz="1050" dirty="0"/>
                        <a:t>ABC SİGORTA A.Ş.</a:t>
                      </a:r>
                    </a:p>
                  </a:txBody>
                  <a:tcPr/>
                </a:tc>
                <a:extLst>
                  <a:ext uri="{0D108BD9-81ED-4DB2-BD59-A6C34878D82A}">
                    <a16:rowId xmlns:a16="http://schemas.microsoft.com/office/drawing/2014/main" val="969741471"/>
                  </a:ext>
                </a:extLst>
              </a:tr>
              <a:tr h="189781">
                <a:tc vMerge="1">
                  <a:txBody>
                    <a:bodyPr/>
                    <a:lstStyle/>
                    <a:p>
                      <a:endParaRPr lang="tr-TR" sz="1050" dirty="0"/>
                    </a:p>
                  </a:txBody>
                  <a:tcPr/>
                </a:tc>
                <a:tc>
                  <a:txBody>
                    <a:bodyPr/>
                    <a:lstStyle/>
                    <a:p>
                      <a:r>
                        <a:rPr lang="tr-TR" sz="1050" dirty="0"/>
                        <a:t>DAVALININ KUSUR ORANI</a:t>
                      </a:r>
                    </a:p>
                  </a:txBody>
                  <a:tcPr/>
                </a:tc>
                <a:tc>
                  <a:txBody>
                    <a:bodyPr/>
                    <a:lstStyle/>
                    <a:p>
                      <a:r>
                        <a:rPr lang="tr-TR" sz="1050" dirty="0"/>
                        <a:t>%75</a:t>
                      </a:r>
                    </a:p>
                  </a:txBody>
                  <a:tcPr/>
                </a:tc>
                <a:extLst>
                  <a:ext uri="{0D108BD9-81ED-4DB2-BD59-A6C34878D82A}">
                    <a16:rowId xmlns:a16="http://schemas.microsoft.com/office/drawing/2014/main" val="2344450482"/>
                  </a:ext>
                </a:extLst>
              </a:tr>
              <a:tr h="0">
                <a:tc vMerge="1">
                  <a:txBody>
                    <a:bodyPr/>
                    <a:lstStyle/>
                    <a:p>
                      <a:endParaRPr lang="tr-TR" sz="1050"/>
                    </a:p>
                  </a:txBody>
                  <a:tcPr/>
                </a:tc>
                <a:tc>
                  <a:txBody>
                    <a:bodyPr/>
                    <a:lstStyle/>
                    <a:p>
                      <a:r>
                        <a:rPr lang="tr-TR" sz="1050" dirty="0"/>
                        <a:t>ZMSS VAR MI?</a:t>
                      </a:r>
                    </a:p>
                  </a:txBody>
                  <a:tcPr/>
                </a:tc>
                <a:tc>
                  <a:txBody>
                    <a:bodyPr/>
                    <a:lstStyle/>
                    <a:p>
                      <a:r>
                        <a:rPr lang="tr-TR" sz="1050" dirty="0"/>
                        <a:t>EVET</a:t>
                      </a:r>
                    </a:p>
                  </a:txBody>
                  <a:tcPr/>
                </a:tc>
                <a:extLst>
                  <a:ext uri="{0D108BD9-81ED-4DB2-BD59-A6C34878D82A}">
                    <a16:rowId xmlns:a16="http://schemas.microsoft.com/office/drawing/2014/main" val="1372863961"/>
                  </a:ext>
                </a:extLst>
              </a:tr>
              <a:tr h="167640">
                <a:tc vMerge="1">
                  <a:txBody>
                    <a:bodyPr/>
                    <a:lstStyle/>
                    <a:p>
                      <a:endParaRPr lang="tr-TR"/>
                    </a:p>
                  </a:txBody>
                  <a:tcPr/>
                </a:tc>
                <a:tc>
                  <a:txBody>
                    <a:bodyPr/>
                    <a:lstStyle/>
                    <a:p>
                      <a:r>
                        <a:rPr lang="tr-TR" sz="1050" dirty="0"/>
                        <a:t>POLİÇE TANZİM TARİHİ</a:t>
                      </a:r>
                    </a:p>
                  </a:txBody>
                  <a:tcPr/>
                </a:tc>
                <a:tc>
                  <a:txBody>
                    <a:bodyPr/>
                    <a:lstStyle/>
                    <a:p>
                      <a:r>
                        <a:rPr lang="tr-TR" sz="1050" dirty="0"/>
                        <a:t>14.07.2017</a:t>
                      </a:r>
                    </a:p>
                  </a:txBody>
                  <a:tcPr/>
                </a:tc>
                <a:extLst>
                  <a:ext uri="{0D108BD9-81ED-4DB2-BD59-A6C34878D82A}">
                    <a16:rowId xmlns:a16="http://schemas.microsoft.com/office/drawing/2014/main" val="1802312926"/>
                  </a:ext>
                </a:extLst>
              </a:tr>
              <a:tr h="0">
                <a:tc vMerge="1">
                  <a:txBody>
                    <a:bodyPr/>
                    <a:lstStyle/>
                    <a:p>
                      <a:endParaRPr lang="tr-TR"/>
                    </a:p>
                  </a:txBody>
                  <a:tcPr/>
                </a:tc>
                <a:tc>
                  <a:txBody>
                    <a:bodyPr/>
                    <a:lstStyle/>
                    <a:p>
                      <a:r>
                        <a:rPr lang="tr-TR" sz="1050" dirty="0"/>
                        <a:t>BAŞKA DAVALI VAR MI?</a:t>
                      </a:r>
                    </a:p>
                  </a:txBody>
                  <a:tcPr/>
                </a:tc>
                <a:tc>
                  <a:txBody>
                    <a:bodyPr/>
                    <a:lstStyle/>
                    <a:p>
                      <a:r>
                        <a:rPr lang="tr-TR" sz="1050" dirty="0"/>
                        <a:t>HAYIR</a:t>
                      </a:r>
                    </a:p>
                  </a:txBody>
                  <a:tcPr/>
                </a:tc>
                <a:extLst>
                  <a:ext uri="{0D108BD9-81ED-4DB2-BD59-A6C34878D82A}">
                    <a16:rowId xmlns:a16="http://schemas.microsoft.com/office/drawing/2014/main" val="3099420864"/>
                  </a:ext>
                </a:extLst>
              </a:tr>
            </a:tbl>
          </a:graphicData>
        </a:graphic>
      </p:graphicFrame>
      <p:graphicFrame>
        <p:nvGraphicFramePr>
          <p:cNvPr id="5" name="Tablo 12">
            <a:extLst>
              <a:ext uri="{FF2B5EF4-FFF2-40B4-BE49-F238E27FC236}">
                <a16:creationId xmlns:a16="http://schemas.microsoft.com/office/drawing/2014/main" id="{365EAB6B-40F5-0DD7-8105-22AF83AFDCFF}"/>
              </a:ext>
            </a:extLst>
          </p:cNvPr>
          <p:cNvGraphicFramePr>
            <a:graphicFrameLocks noGrp="1"/>
          </p:cNvGraphicFramePr>
          <p:nvPr>
            <p:extLst>
              <p:ext uri="{D42A27DB-BD31-4B8C-83A1-F6EECF244321}">
                <p14:modId xmlns:p14="http://schemas.microsoft.com/office/powerpoint/2010/main" val="1289948317"/>
              </p:ext>
            </p:extLst>
          </p:nvPr>
        </p:nvGraphicFramePr>
        <p:xfrm>
          <a:off x="6512943" y="957531"/>
          <a:ext cx="5566914" cy="4242470"/>
        </p:xfrm>
        <a:graphic>
          <a:graphicData uri="http://schemas.openxmlformats.org/drawingml/2006/table">
            <a:tbl>
              <a:tblPr firstRow="1" bandRow="1">
                <a:tableStyleId>{5C22544A-7EE6-4342-B048-85BDC9FD1C3A}</a:tableStyleId>
              </a:tblPr>
              <a:tblGrid>
                <a:gridCol w="1855638">
                  <a:extLst>
                    <a:ext uri="{9D8B030D-6E8A-4147-A177-3AD203B41FA5}">
                      <a16:colId xmlns:a16="http://schemas.microsoft.com/office/drawing/2014/main" val="2169397070"/>
                    </a:ext>
                  </a:extLst>
                </a:gridCol>
                <a:gridCol w="1855638">
                  <a:extLst>
                    <a:ext uri="{9D8B030D-6E8A-4147-A177-3AD203B41FA5}">
                      <a16:colId xmlns:a16="http://schemas.microsoft.com/office/drawing/2014/main" val="3368207277"/>
                    </a:ext>
                  </a:extLst>
                </a:gridCol>
                <a:gridCol w="1855638">
                  <a:extLst>
                    <a:ext uri="{9D8B030D-6E8A-4147-A177-3AD203B41FA5}">
                      <a16:colId xmlns:a16="http://schemas.microsoft.com/office/drawing/2014/main" val="3683603861"/>
                    </a:ext>
                  </a:extLst>
                </a:gridCol>
              </a:tblGrid>
              <a:tr h="263988">
                <a:tc gridSpan="3">
                  <a:txBody>
                    <a:bodyPr/>
                    <a:lstStyle/>
                    <a:p>
                      <a:endParaRPr lang="tr-TR" sz="1050" dirty="0"/>
                    </a:p>
                  </a:txBody>
                  <a:tcPr/>
                </a:tc>
                <a:tc hMerge="1">
                  <a:txBody>
                    <a:bodyPr/>
                    <a:lstStyle/>
                    <a:p>
                      <a:endParaRPr lang="tr-TR" sz="1050" dirty="0"/>
                    </a:p>
                  </a:txBody>
                  <a:tcPr/>
                </a:tc>
                <a:tc hMerge="1">
                  <a:txBody>
                    <a:bodyPr/>
                    <a:lstStyle/>
                    <a:p>
                      <a:endParaRPr lang="tr-TR" sz="1050"/>
                    </a:p>
                  </a:txBody>
                  <a:tcPr/>
                </a:tc>
                <a:extLst>
                  <a:ext uri="{0D108BD9-81ED-4DB2-BD59-A6C34878D82A}">
                    <a16:rowId xmlns:a16="http://schemas.microsoft.com/office/drawing/2014/main" val="3765869556"/>
                  </a:ext>
                </a:extLst>
              </a:tr>
              <a:tr h="339984">
                <a:tc rowSpan="4">
                  <a:txBody>
                    <a:bodyPr/>
                    <a:lstStyle/>
                    <a:p>
                      <a:endParaRPr lang="tr-TR" sz="1050" dirty="0"/>
                    </a:p>
                    <a:p>
                      <a:endParaRPr lang="tr-TR" sz="1050" dirty="0"/>
                    </a:p>
                    <a:p>
                      <a:r>
                        <a:rPr lang="tr-TR" sz="1050" dirty="0"/>
                        <a:t>MALÜLİYET BİLGİLERİ </a:t>
                      </a:r>
                    </a:p>
                  </a:txBody>
                  <a:tcPr/>
                </a:tc>
                <a:tc>
                  <a:txBody>
                    <a:bodyPr/>
                    <a:lstStyle/>
                    <a:p>
                      <a:r>
                        <a:rPr lang="tr-TR" sz="1050" dirty="0"/>
                        <a:t>TEDAVİ SÜRESİ</a:t>
                      </a:r>
                    </a:p>
                  </a:txBody>
                  <a:tcPr/>
                </a:tc>
                <a:tc>
                  <a:txBody>
                    <a:bodyPr/>
                    <a:lstStyle/>
                    <a:p>
                      <a:r>
                        <a:rPr lang="tr-TR" sz="1050" dirty="0"/>
                        <a:t>YOK</a:t>
                      </a:r>
                    </a:p>
                  </a:txBody>
                  <a:tcPr/>
                </a:tc>
                <a:extLst>
                  <a:ext uri="{0D108BD9-81ED-4DB2-BD59-A6C34878D82A}">
                    <a16:rowId xmlns:a16="http://schemas.microsoft.com/office/drawing/2014/main" val="2251035717"/>
                  </a:ext>
                </a:extLst>
              </a:tr>
              <a:tr h="431980">
                <a:tc vMerge="1">
                  <a:txBody>
                    <a:bodyPr/>
                    <a:lstStyle/>
                    <a:p>
                      <a:endParaRPr lang="tr-TR" sz="1050"/>
                    </a:p>
                  </a:txBody>
                  <a:tcPr/>
                </a:tc>
                <a:tc>
                  <a:txBody>
                    <a:bodyPr/>
                    <a:lstStyle/>
                    <a:p>
                      <a:r>
                        <a:rPr lang="tr-TR" sz="1050" dirty="0"/>
                        <a:t>SÜREKİ İŞ GÖREMEZLİK ORANI</a:t>
                      </a:r>
                    </a:p>
                  </a:txBody>
                  <a:tcPr/>
                </a:tc>
                <a:tc>
                  <a:txBody>
                    <a:bodyPr/>
                    <a:lstStyle/>
                    <a:p>
                      <a:r>
                        <a:rPr lang="tr-TR" sz="1050" dirty="0"/>
                        <a:t>%38</a:t>
                      </a:r>
                    </a:p>
                  </a:txBody>
                  <a:tcPr/>
                </a:tc>
                <a:extLst>
                  <a:ext uri="{0D108BD9-81ED-4DB2-BD59-A6C34878D82A}">
                    <a16:rowId xmlns:a16="http://schemas.microsoft.com/office/drawing/2014/main" val="2470273072"/>
                  </a:ext>
                </a:extLst>
              </a:tr>
              <a:tr h="431980">
                <a:tc vMerge="1">
                  <a:txBody>
                    <a:bodyPr/>
                    <a:lstStyle/>
                    <a:p>
                      <a:endParaRPr lang="tr-TR" sz="1050"/>
                    </a:p>
                  </a:txBody>
                  <a:tcPr/>
                </a:tc>
                <a:tc>
                  <a:txBody>
                    <a:bodyPr/>
                    <a:lstStyle/>
                    <a:p>
                      <a:r>
                        <a:rPr lang="tr-TR" sz="1050" dirty="0"/>
                        <a:t>BAKICI GİDERİ TALEP EDİL Dİ Mİ?</a:t>
                      </a:r>
                    </a:p>
                  </a:txBody>
                  <a:tcPr/>
                </a:tc>
                <a:tc>
                  <a:txBody>
                    <a:bodyPr/>
                    <a:lstStyle/>
                    <a:p>
                      <a:r>
                        <a:rPr lang="tr-TR" sz="1050" dirty="0"/>
                        <a:t>HAYIR</a:t>
                      </a:r>
                    </a:p>
                  </a:txBody>
                  <a:tcPr/>
                </a:tc>
                <a:extLst>
                  <a:ext uri="{0D108BD9-81ED-4DB2-BD59-A6C34878D82A}">
                    <a16:rowId xmlns:a16="http://schemas.microsoft.com/office/drawing/2014/main" val="3419893875"/>
                  </a:ext>
                </a:extLst>
              </a:tr>
              <a:tr h="339984">
                <a:tc vMerge="1">
                  <a:txBody>
                    <a:bodyPr/>
                    <a:lstStyle/>
                    <a:p>
                      <a:endParaRPr lang="tr-TR" sz="1050" dirty="0"/>
                    </a:p>
                  </a:txBody>
                  <a:tcPr/>
                </a:tc>
                <a:tc>
                  <a:txBody>
                    <a:bodyPr/>
                    <a:lstStyle/>
                    <a:p>
                      <a:r>
                        <a:rPr lang="tr-TR" sz="1050" dirty="0"/>
                        <a:t>BAKICI GİDERİ SÜRESİ</a:t>
                      </a:r>
                    </a:p>
                  </a:txBody>
                  <a:tcPr/>
                </a:tc>
                <a:tc>
                  <a:txBody>
                    <a:bodyPr/>
                    <a:lstStyle/>
                    <a:p>
                      <a:r>
                        <a:rPr lang="tr-TR" sz="1050" dirty="0"/>
                        <a:t>YOK</a:t>
                      </a:r>
                    </a:p>
                  </a:txBody>
                  <a:tcPr/>
                </a:tc>
                <a:extLst>
                  <a:ext uri="{0D108BD9-81ED-4DB2-BD59-A6C34878D82A}">
                    <a16:rowId xmlns:a16="http://schemas.microsoft.com/office/drawing/2014/main" val="3259328546"/>
                  </a:ext>
                </a:extLst>
              </a:tr>
              <a:tr h="431980">
                <a:tc rowSpan="5">
                  <a:txBody>
                    <a:bodyPr/>
                    <a:lstStyle/>
                    <a:p>
                      <a:r>
                        <a:rPr lang="tr-TR" sz="1050" dirty="0"/>
                        <a:t>ÖDEME BİLGİLERİ</a:t>
                      </a:r>
                    </a:p>
                  </a:txBody>
                  <a:tcPr/>
                </a:tc>
                <a:tc>
                  <a:txBody>
                    <a:bodyPr/>
                    <a:lstStyle/>
                    <a:p>
                      <a:r>
                        <a:rPr lang="tr-TR" sz="1050" dirty="0"/>
                        <a:t>SİGORTA ŞİRKETİ ÖDEMESİ VAR MI?</a:t>
                      </a:r>
                    </a:p>
                  </a:txBody>
                  <a:tcPr/>
                </a:tc>
                <a:tc>
                  <a:txBody>
                    <a:bodyPr/>
                    <a:lstStyle/>
                    <a:p>
                      <a:r>
                        <a:rPr lang="tr-TR" sz="1050" dirty="0"/>
                        <a:t>EVET</a:t>
                      </a:r>
                    </a:p>
                  </a:txBody>
                  <a:tcPr/>
                </a:tc>
                <a:extLst>
                  <a:ext uri="{0D108BD9-81ED-4DB2-BD59-A6C34878D82A}">
                    <a16:rowId xmlns:a16="http://schemas.microsoft.com/office/drawing/2014/main" val="2141700846"/>
                  </a:ext>
                </a:extLst>
              </a:tr>
              <a:tr h="458646">
                <a:tc vMerge="1">
                  <a:txBody>
                    <a:bodyPr/>
                    <a:lstStyle/>
                    <a:p>
                      <a:endParaRPr lang="tr-TR"/>
                    </a:p>
                  </a:txBody>
                  <a:tcPr/>
                </a:tc>
                <a:tc>
                  <a:txBody>
                    <a:bodyPr/>
                    <a:lstStyle/>
                    <a:p>
                      <a:r>
                        <a:rPr lang="tr-TR" sz="1050" dirty="0"/>
                        <a:t>SİGORTA ŞİRKETİ ÖDEME TARİHİ</a:t>
                      </a:r>
                    </a:p>
                  </a:txBody>
                  <a:tcPr/>
                </a:tc>
                <a:tc>
                  <a:txBody>
                    <a:bodyPr/>
                    <a:lstStyle/>
                    <a:p>
                      <a:r>
                        <a:rPr lang="tr-TR" sz="1050" dirty="0"/>
                        <a:t>18.02.2019</a:t>
                      </a:r>
                    </a:p>
                  </a:txBody>
                  <a:tcPr/>
                </a:tc>
                <a:extLst>
                  <a:ext uri="{0D108BD9-81ED-4DB2-BD59-A6C34878D82A}">
                    <a16:rowId xmlns:a16="http://schemas.microsoft.com/office/drawing/2014/main" val="2842949918"/>
                  </a:ext>
                </a:extLst>
              </a:tr>
              <a:tr h="431980">
                <a:tc vMerge="1">
                  <a:txBody>
                    <a:bodyPr/>
                    <a:lstStyle/>
                    <a:p>
                      <a:endParaRPr lang="tr-TR"/>
                    </a:p>
                  </a:txBody>
                  <a:tcPr/>
                </a:tc>
                <a:tc>
                  <a:txBody>
                    <a:bodyPr/>
                    <a:lstStyle/>
                    <a:p>
                      <a:r>
                        <a:rPr lang="tr-TR" sz="1050" dirty="0"/>
                        <a:t>SİGORTA ŞİRKETİ ÖDEME MİKTARI</a:t>
                      </a:r>
                    </a:p>
                  </a:txBody>
                  <a:tcPr/>
                </a:tc>
                <a:tc>
                  <a:txBody>
                    <a:bodyPr/>
                    <a:lstStyle/>
                    <a:p>
                      <a:r>
                        <a:rPr lang="tr-TR" sz="1050" dirty="0"/>
                        <a:t>75.000,00 TL</a:t>
                      </a:r>
                    </a:p>
                  </a:txBody>
                  <a:tcPr/>
                </a:tc>
                <a:extLst>
                  <a:ext uri="{0D108BD9-81ED-4DB2-BD59-A6C34878D82A}">
                    <a16:rowId xmlns:a16="http://schemas.microsoft.com/office/drawing/2014/main" val="3753347089"/>
                  </a:ext>
                </a:extLst>
              </a:tr>
              <a:tr h="339984">
                <a:tc vMerge="1">
                  <a:txBody>
                    <a:bodyPr/>
                    <a:lstStyle/>
                    <a:p>
                      <a:endParaRPr lang="tr-TR" sz="1050"/>
                    </a:p>
                  </a:txBody>
                  <a:tcPr/>
                </a:tc>
                <a:tc>
                  <a:txBody>
                    <a:bodyPr/>
                    <a:lstStyle/>
                    <a:p>
                      <a:r>
                        <a:rPr lang="tr-TR" sz="1050" dirty="0"/>
                        <a:t>SGK ÖDEMESİ VAR MI?</a:t>
                      </a:r>
                    </a:p>
                  </a:txBody>
                  <a:tcPr/>
                </a:tc>
                <a:tc>
                  <a:txBody>
                    <a:bodyPr/>
                    <a:lstStyle/>
                    <a:p>
                      <a:r>
                        <a:rPr lang="tr-TR" sz="1050" dirty="0"/>
                        <a:t>HAYIR</a:t>
                      </a:r>
                    </a:p>
                  </a:txBody>
                  <a:tcPr/>
                </a:tc>
                <a:extLst>
                  <a:ext uri="{0D108BD9-81ED-4DB2-BD59-A6C34878D82A}">
                    <a16:rowId xmlns:a16="http://schemas.microsoft.com/office/drawing/2014/main" val="3917340008"/>
                  </a:ext>
                </a:extLst>
              </a:tr>
              <a:tr h="431980">
                <a:tc vMerge="1">
                  <a:txBody>
                    <a:bodyPr/>
                    <a:lstStyle/>
                    <a:p>
                      <a:endParaRPr lang="tr-TR" sz="1050" dirty="0"/>
                    </a:p>
                  </a:txBody>
                  <a:tcPr/>
                </a:tc>
                <a:tc>
                  <a:txBody>
                    <a:bodyPr/>
                    <a:lstStyle/>
                    <a:p>
                      <a:r>
                        <a:rPr lang="tr-TR" sz="1050" dirty="0"/>
                        <a:t>GÜVENCE HESABI ÖDEMESİ VAR MI?</a:t>
                      </a:r>
                    </a:p>
                  </a:txBody>
                  <a:tcPr/>
                </a:tc>
                <a:tc>
                  <a:txBody>
                    <a:bodyPr/>
                    <a:lstStyle/>
                    <a:p>
                      <a:r>
                        <a:rPr lang="tr-TR" sz="1050" dirty="0"/>
                        <a:t>HAYIR</a:t>
                      </a:r>
                    </a:p>
                    <a:p>
                      <a:endParaRPr lang="tr-TR" sz="1050" dirty="0"/>
                    </a:p>
                  </a:txBody>
                  <a:tcPr/>
                </a:tc>
                <a:extLst>
                  <a:ext uri="{0D108BD9-81ED-4DB2-BD59-A6C34878D82A}">
                    <a16:rowId xmlns:a16="http://schemas.microsoft.com/office/drawing/2014/main" val="1457053057"/>
                  </a:ext>
                </a:extLst>
              </a:tr>
              <a:tr h="339984">
                <a:tc>
                  <a:txBody>
                    <a:bodyPr/>
                    <a:lstStyle/>
                    <a:p>
                      <a:r>
                        <a:rPr lang="tr-TR" sz="1050" dirty="0"/>
                        <a:t>EK BİLGİ</a:t>
                      </a:r>
                    </a:p>
                  </a:txBody>
                  <a:tcPr/>
                </a:tc>
                <a:tc gridSpan="2">
                  <a:txBody>
                    <a:bodyPr/>
                    <a:lstStyle/>
                    <a:p>
                      <a:r>
                        <a:rPr lang="tr-TR" sz="1050" dirty="0"/>
                        <a:t>YOK</a:t>
                      </a:r>
                    </a:p>
                  </a:txBody>
                  <a:tcPr/>
                </a:tc>
                <a:tc hMerge="1">
                  <a:txBody>
                    <a:bodyPr/>
                    <a:lstStyle/>
                    <a:p>
                      <a:endParaRPr lang="tr-TR" sz="1050" dirty="0"/>
                    </a:p>
                  </a:txBody>
                  <a:tcPr/>
                </a:tc>
                <a:extLst>
                  <a:ext uri="{0D108BD9-81ED-4DB2-BD59-A6C34878D82A}">
                    <a16:rowId xmlns:a16="http://schemas.microsoft.com/office/drawing/2014/main" val="2211713996"/>
                  </a:ext>
                </a:extLst>
              </a:tr>
            </a:tbl>
          </a:graphicData>
        </a:graphic>
      </p:graphicFrame>
      <p:sp>
        <p:nvSpPr>
          <p:cNvPr id="2" name="Metin kutusu 1">
            <a:extLst>
              <a:ext uri="{FF2B5EF4-FFF2-40B4-BE49-F238E27FC236}">
                <a16:creationId xmlns:a16="http://schemas.microsoft.com/office/drawing/2014/main" id="{BA4A0B0A-A5CB-D0D6-AE1D-8E0EE830BE3A}"/>
              </a:ext>
            </a:extLst>
          </p:cNvPr>
          <p:cNvSpPr txBox="1"/>
          <p:nvPr/>
        </p:nvSpPr>
        <p:spPr>
          <a:xfrm>
            <a:off x="267419" y="258792"/>
            <a:ext cx="10972800" cy="369332"/>
          </a:xfrm>
          <a:prstGeom prst="rect">
            <a:avLst/>
          </a:prstGeom>
          <a:noFill/>
        </p:spPr>
        <p:txBody>
          <a:bodyPr wrap="square" rtlCol="0">
            <a:spAutoFit/>
          </a:bodyPr>
          <a:lstStyle/>
          <a:p>
            <a:r>
              <a:rPr lang="tr-TR" dirty="0"/>
              <a:t>Örnek Dava Dosyası-2</a:t>
            </a:r>
          </a:p>
        </p:txBody>
      </p:sp>
    </p:spTree>
    <p:extLst>
      <p:ext uri="{BB962C8B-B14F-4D97-AF65-F5344CB8AC3E}">
        <p14:creationId xmlns:p14="http://schemas.microsoft.com/office/powerpoint/2010/main" val="1951120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D795D12-3DE2-1DAF-3E0C-3B20228288E5}"/>
              </a:ext>
            </a:extLst>
          </p:cNvPr>
          <p:cNvSpPr txBox="1"/>
          <p:nvPr/>
        </p:nvSpPr>
        <p:spPr>
          <a:xfrm>
            <a:off x="958970" y="1720691"/>
            <a:ext cx="10274060" cy="3447098"/>
          </a:xfrm>
          <a:prstGeom prst="rect">
            <a:avLst/>
          </a:prstGeom>
          <a:noFill/>
        </p:spPr>
        <p:txBody>
          <a:bodyPr wrap="square" rtlCol="0">
            <a:spAutoFit/>
          </a:bodyPr>
          <a:lstStyle/>
          <a:p>
            <a:r>
              <a:rPr lang="tr-TR" kern="100" dirty="0">
                <a:effectLst/>
                <a:latin typeface="Microsoft YaHei" panose="020B0503020204020204" pitchFamily="34" charset="-122"/>
                <a:ea typeface="Calibri" panose="020F0502020204030204" pitchFamily="34" charset="0"/>
                <a:cs typeface="Times New Roman" panose="02020603050405020304" pitchFamily="18" charset="0"/>
              </a:rPr>
              <a:t>Bu dava </a:t>
            </a:r>
            <a:r>
              <a:rPr lang="tr-TR" kern="100" dirty="0" err="1">
                <a:effectLst/>
                <a:latin typeface="Microsoft YaHei" panose="020B0503020204020204" pitchFamily="34" charset="-122"/>
                <a:ea typeface="Calibri" panose="020F0502020204030204" pitchFamily="34" charset="0"/>
                <a:cs typeface="Times New Roman" panose="02020603050405020304" pitchFamily="18" charset="0"/>
              </a:rPr>
              <a:t>dosyas</a:t>
            </a:r>
            <a:r>
              <a:rPr lang="en-US" kern="100" dirty="0">
                <a:effectLst/>
                <a:latin typeface="Microsoft YaHei" panose="020B0503020204020204" pitchFamily="34" charset="-122"/>
                <a:ea typeface="Calibri" panose="020F0502020204030204" pitchFamily="34" charset="0"/>
                <a:cs typeface="Times New Roman" panose="02020603050405020304" pitchFamily="18" charset="0"/>
              </a:rPr>
              <a:t>ı</a:t>
            </a:r>
            <a:r>
              <a:rPr lang="tr-TR" kern="100" dirty="0" err="1">
                <a:effectLst/>
                <a:latin typeface="Microsoft YaHei" panose="020B0503020204020204" pitchFamily="34" charset="-122"/>
                <a:ea typeface="Calibri" panose="020F0502020204030204" pitchFamily="34" charset="0"/>
                <a:cs typeface="Times New Roman" panose="02020603050405020304" pitchFamily="18" charset="0"/>
              </a:rPr>
              <a:t>nda</a:t>
            </a:r>
            <a:r>
              <a:rPr lang="tr-TR" kern="100" dirty="0">
                <a:effectLst/>
                <a:latin typeface="Microsoft YaHei" panose="020B0503020204020204" pitchFamily="34" charset="-122"/>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Trafik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kazas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ndan</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kaynaklanan sürekli 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göremezlik tazminat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hesaplanmas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Malul kalan ki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inin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ayl</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k gelirinin net asgari ücret üzerinden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hesaplanmas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effectLst/>
                <a:latin typeface="Calibri" panose="020F0502020204030204" pitchFamily="34" charset="0"/>
                <a:ea typeface="Calibri" panose="020F0502020204030204" pitchFamily="34" charset="0"/>
                <a:cs typeface="Times New Roman" panose="02020603050405020304" pitchFamily="18" charset="0"/>
              </a:rPr>
              <a:t>-Malul kalan ki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inin medeni hali, e</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inin çal</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ış</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ma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durumu ve destek gören çocuk say</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göz önünde bulundurularak ilgili AGI tutarlar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düzenlenmesi,</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Kusur indiriminin tazminat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hesab</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na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yans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lmas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Dava tarihi öncesi sigorta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irketi</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ödemesi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olmas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durumunda; ödeme tarihi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yap</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lan hesapta ödenen tazminat tutar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davac</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için yeterli olup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olmad</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ığı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tespit edilmesi; ödenen tazminat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zarar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kar</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lamada yeterli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olmad</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ığı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durumda güncel hesap tarihi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bakiye tazminat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hesab</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yap</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lmas</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anlat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lm</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ış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r.</a:t>
            </a:r>
          </a:p>
          <a:p>
            <a:endParaRPr lang="tr-TR" dirty="0"/>
          </a:p>
        </p:txBody>
      </p:sp>
    </p:spTree>
    <p:extLst>
      <p:ext uri="{BB962C8B-B14F-4D97-AF65-F5344CB8AC3E}">
        <p14:creationId xmlns:p14="http://schemas.microsoft.com/office/powerpoint/2010/main" val="14205342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7D06154-60C2-7826-C7C4-1961BC00F64F}"/>
              </a:ext>
            </a:extLst>
          </p:cNvPr>
          <p:cNvSpPr txBox="1"/>
          <p:nvPr/>
        </p:nvSpPr>
        <p:spPr>
          <a:xfrm>
            <a:off x="472440" y="533400"/>
            <a:ext cx="10805160" cy="5693866"/>
          </a:xfrm>
          <a:prstGeom prst="rect">
            <a:avLst/>
          </a:prstGeom>
          <a:noFill/>
        </p:spPr>
        <p:txBody>
          <a:bodyPr wrap="square" rtlCol="0">
            <a:spAutoFit/>
          </a:bodyPr>
          <a:lstStyle/>
          <a:p>
            <a:r>
              <a:rPr lang="tr-TR" sz="1400" u="sng" dirty="0">
                <a:effectLst/>
                <a:latin typeface="Microsoft YaHei" panose="020B0503020204020204" pitchFamily="34" charset="-122"/>
                <a:cs typeface="Times New Roman" panose="02020603050405020304" pitchFamily="18" charset="0"/>
              </a:rPr>
              <a:t>Malul Kalan Ki</a:t>
            </a:r>
            <a:r>
              <a:rPr lang="en-US" sz="1400" u="sng" dirty="0">
                <a:effectLst/>
                <a:latin typeface="Microsoft YaHei" panose="020B0503020204020204" pitchFamily="34" charset="-122"/>
                <a:cs typeface="Times New Roman" panose="02020603050405020304" pitchFamily="18" charset="0"/>
              </a:rPr>
              <a:t>ş</a:t>
            </a:r>
            <a:r>
              <a:rPr lang="tr-TR" sz="1400" u="sng" dirty="0">
                <a:effectLst/>
                <a:latin typeface="Microsoft YaHei" panose="020B0503020204020204" pitchFamily="34" charset="-122"/>
                <a:cs typeface="Times New Roman" panose="02020603050405020304" pitchFamily="18" charset="0"/>
              </a:rPr>
              <a:t>inin Gelir Durumunun </a:t>
            </a:r>
            <a:r>
              <a:rPr lang="en-US" sz="1400" u="sng" dirty="0">
                <a:effectLst/>
                <a:latin typeface="Microsoft YaHei" panose="020B0503020204020204" pitchFamily="34" charset="-122"/>
                <a:cs typeface="Times New Roman" panose="02020603050405020304" pitchFamily="18" charset="0"/>
              </a:rPr>
              <a:t>İ</a:t>
            </a:r>
            <a:r>
              <a:rPr lang="tr-TR" sz="1400" u="sng" dirty="0" err="1">
                <a:effectLst/>
                <a:latin typeface="Microsoft YaHei" panose="020B0503020204020204" pitchFamily="34" charset="-122"/>
                <a:cs typeface="Times New Roman" panose="02020603050405020304" pitchFamily="18" charset="0"/>
              </a:rPr>
              <a:t>ncelenmesi</a:t>
            </a:r>
            <a:r>
              <a:rPr lang="tr-TR" sz="1400" u="sng" dirty="0">
                <a:effectLst/>
                <a:latin typeface="Microsoft YaHei" panose="020B0503020204020204" pitchFamily="34" charset="-122"/>
                <a:cs typeface="Times New Roman" panose="02020603050405020304" pitchFamily="18" charset="0"/>
              </a:rPr>
              <a:t>:</a:t>
            </a:r>
          </a:p>
          <a:p>
            <a:br>
              <a:rPr lang="tr-TR" sz="1400" dirty="0">
                <a:effectLst/>
              </a:rPr>
            </a:br>
            <a:r>
              <a:rPr lang="tr-TR" sz="1400" dirty="0">
                <a:effectLst/>
              </a:rPr>
              <a:t>	Dava </a:t>
            </a:r>
            <a:r>
              <a:rPr lang="tr-TR" sz="1400" dirty="0" err="1">
                <a:effectLst/>
              </a:rPr>
              <a:t>dosyas</a:t>
            </a:r>
            <a:r>
              <a:rPr lang="en-US" sz="1400" dirty="0">
                <a:effectLst/>
              </a:rPr>
              <a:t>ı</a:t>
            </a:r>
            <a:r>
              <a:rPr lang="tr-TR" sz="1400" dirty="0" err="1">
                <a:effectLst/>
              </a:rPr>
              <a:t>ndaki</a:t>
            </a:r>
            <a:r>
              <a:rPr lang="tr-TR" sz="1400" dirty="0">
                <a:effectLst/>
              </a:rPr>
              <a:t> belgelerin incelenmesi neticesinde, Zeynep Esen Ak</a:t>
            </a:r>
            <a:r>
              <a:rPr lang="en-US" sz="1400" dirty="0">
                <a:effectLst/>
              </a:rPr>
              <a:t>ı</a:t>
            </a:r>
            <a:r>
              <a:rPr lang="tr-TR" sz="1400" dirty="0">
                <a:effectLst/>
              </a:rPr>
              <a:t>n'</a:t>
            </a:r>
            <a:r>
              <a:rPr lang="en-US" sz="1400" dirty="0">
                <a:effectLst/>
              </a:rPr>
              <a:t>ı</a:t>
            </a:r>
            <a:r>
              <a:rPr lang="tr-TR" sz="1400" dirty="0">
                <a:effectLst/>
              </a:rPr>
              <a:t>n </a:t>
            </a:r>
            <a:r>
              <a:rPr lang="tr-TR" sz="1400" dirty="0" err="1">
                <a:effectLst/>
              </a:rPr>
              <a:t>ayl</a:t>
            </a:r>
            <a:r>
              <a:rPr lang="en-US" sz="1400" dirty="0">
                <a:effectLst/>
              </a:rPr>
              <a:t>ı</a:t>
            </a:r>
            <a:r>
              <a:rPr lang="tr-TR" sz="1400" dirty="0">
                <a:effectLst/>
              </a:rPr>
              <a:t>k net gelirinin asgari ücret oldu</a:t>
            </a:r>
            <a:r>
              <a:rPr lang="en-US" sz="1400" dirty="0">
                <a:effectLst/>
              </a:rPr>
              <a:t>ğ</a:t>
            </a:r>
            <a:r>
              <a:rPr lang="tr-TR" sz="1400" dirty="0">
                <a:effectLst/>
              </a:rPr>
              <a:t>u anla</a:t>
            </a:r>
            <a:r>
              <a:rPr lang="en-US" sz="1400" dirty="0" err="1">
                <a:effectLst/>
              </a:rPr>
              <a:t>şı</a:t>
            </a:r>
            <a:r>
              <a:rPr lang="tr-TR" sz="1400" dirty="0" err="1">
                <a:effectLst/>
              </a:rPr>
              <a:t>lm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br>
              <a:rPr lang="tr-TR" sz="1400" dirty="0">
                <a:effectLst/>
              </a:rPr>
            </a:br>
            <a:r>
              <a:rPr lang="tr-TR" sz="1400" dirty="0">
                <a:effectLst/>
              </a:rPr>
              <a:t>	Zeynep Esen Ak</a:t>
            </a:r>
            <a:r>
              <a:rPr lang="en-US" sz="1400" dirty="0">
                <a:effectLst/>
              </a:rPr>
              <a:t>ı</a:t>
            </a:r>
            <a:r>
              <a:rPr lang="tr-TR" sz="1400" dirty="0">
                <a:effectLst/>
              </a:rPr>
              <a:t>n için i</a:t>
            </a:r>
            <a:r>
              <a:rPr lang="en-US" sz="1400" dirty="0">
                <a:effectLst/>
              </a:rPr>
              <a:t>ş</a:t>
            </a:r>
            <a:r>
              <a:rPr lang="tr-TR" sz="1400" dirty="0">
                <a:effectLst/>
              </a:rPr>
              <a:t> göremezlik tazminat </a:t>
            </a:r>
            <a:r>
              <a:rPr lang="tr-TR" sz="1400" dirty="0" err="1">
                <a:effectLst/>
              </a:rPr>
              <a:t>hesaplamas</a:t>
            </a:r>
            <a:r>
              <a:rPr lang="en-US" sz="1400" dirty="0">
                <a:effectLst/>
              </a:rPr>
              <a:t>ı</a:t>
            </a:r>
            <a:r>
              <a:rPr lang="tr-TR" sz="1400" dirty="0" err="1">
                <a:effectLst/>
              </a:rPr>
              <a:t>nda</a:t>
            </a:r>
            <a:r>
              <a:rPr lang="tr-TR" sz="1400" dirty="0">
                <a:effectLst/>
              </a:rPr>
              <a:t> kullan</a:t>
            </a:r>
            <a:r>
              <a:rPr lang="en-US" sz="1400" dirty="0">
                <a:effectLst/>
              </a:rPr>
              <a:t>ı</a:t>
            </a:r>
            <a:r>
              <a:rPr lang="tr-TR" sz="1400" dirty="0" err="1">
                <a:effectLst/>
              </a:rPr>
              <a:t>lacak</a:t>
            </a:r>
            <a:r>
              <a:rPr lang="tr-TR" sz="1400" dirty="0">
                <a:effectLst/>
              </a:rPr>
              <a:t> gelirin belirlenmesinde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hususlar dikkate al</a:t>
            </a:r>
            <a:r>
              <a:rPr lang="en-US" sz="1400" dirty="0">
                <a:effectLst/>
              </a:rPr>
              <a:t>ı</a:t>
            </a:r>
            <a:r>
              <a:rPr lang="tr-TR" sz="1400" dirty="0">
                <a:effectLst/>
              </a:rPr>
              <a:t>nm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endParaRPr lang="tr-TR" sz="1400" dirty="0">
              <a:effectLst/>
            </a:endParaRPr>
          </a:p>
          <a:p>
            <a:r>
              <a:rPr lang="tr-TR" sz="1400" dirty="0"/>
              <a:t>-</a:t>
            </a:r>
            <a:r>
              <a:rPr lang="tr-TR" sz="1400" dirty="0">
                <a:effectLst/>
              </a:rPr>
              <a:t>Kaza tarihinde 55 ya</a:t>
            </a:r>
            <a:r>
              <a:rPr lang="en-US" sz="1400" dirty="0" err="1">
                <a:effectLst/>
              </a:rPr>
              <a:t>şı</a:t>
            </a:r>
            <a:r>
              <a:rPr lang="tr-TR" sz="1400" dirty="0" err="1">
                <a:effectLst/>
              </a:rPr>
              <a:t>nda</a:t>
            </a:r>
            <a:r>
              <a:rPr lang="tr-TR" sz="1400" dirty="0">
                <a:effectLst/>
              </a:rPr>
              <a:t> olan Zeynep Esen Ak</a:t>
            </a:r>
            <a:r>
              <a:rPr lang="en-US" sz="1400" dirty="0">
                <a:effectLst/>
              </a:rPr>
              <a:t>ı</a:t>
            </a:r>
            <a:r>
              <a:rPr lang="tr-TR" sz="1400" dirty="0">
                <a:effectLst/>
              </a:rPr>
              <a:t>n için i</a:t>
            </a:r>
            <a:r>
              <a:rPr lang="en-US" sz="1400" dirty="0">
                <a:effectLst/>
              </a:rPr>
              <a:t>ş</a:t>
            </a:r>
            <a:r>
              <a:rPr lang="tr-TR" sz="1400" dirty="0">
                <a:effectLst/>
              </a:rPr>
              <a:t> göremezlik tazminat</a:t>
            </a:r>
            <a:r>
              <a:rPr lang="en-US" sz="1400" dirty="0">
                <a:effectLst/>
              </a:rPr>
              <a:t>ı</a:t>
            </a:r>
            <a:r>
              <a:rPr lang="tr-TR" sz="1400" dirty="0"/>
              <a:t> </a:t>
            </a:r>
            <a:r>
              <a:rPr lang="tr-TR" sz="1400" dirty="0" err="1">
                <a:effectLst/>
              </a:rPr>
              <a:t>hesab</a:t>
            </a:r>
            <a:r>
              <a:rPr lang="en-US" sz="1400" dirty="0">
                <a:effectLst/>
              </a:rPr>
              <a:t>ı</a:t>
            </a:r>
            <a:r>
              <a:rPr lang="tr-TR" sz="1400" dirty="0" err="1">
                <a:effectLst/>
              </a:rPr>
              <a:t>nda</a:t>
            </a:r>
            <a:r>
              <a:rPr lang="tr-TR" sz="1400" dirty="0">
                <a:effectLst/>
              </a:rPr>
              <a:t> aktif ve pasif dönem </a:t>
            </a:r>
            <a:r>
              <a:rPr lang="tr-TR" sz="1400" dirty="0" err="1">
                <a:effectLst/>
              </a:rPr>
              <a:t>ayr</a:t>
            </a:r>
            <a:r>
              <a:rPr lang="en-US" sz="1400" dirty="0">
                <a:effectLst/>
              </a:rPr>
              <a:t>ı</a:t>
            </a:r>
            <a:r>
              <a:rPr lang="tr-TR" sz="1400" dirty="0">
                <a:effectLst/>
              </a:rPr>
              <a:t>m</a:t>
            </a:r>
            <a:r>
              <a:rPr lang="en-US" sz="1400" dirty="0">
                <a:effectLst/>
              </a:rPr>
              <a:t>ı</a:t>
            </a:r>
            <a:r>
              <a:rPr lang="tr-TR" sz="1400" dirty="0">
                <a:effectLst/>
              </a:rPr>
              <a:t> yap</a:t>
            </a:r>
            <a:r>
              <a:rPr lang="en-US" sz="1400" dirty="0">
                <a:effectLst/>
              </a:rPr>
              <a:t>ı</a:t>
            </a:r>
            <a:r>
              <a:rPr lang="tr-TR" sz="1400" dirty="0" err="1">
                <a:effectLst/>
              </a:rPr>
              <a:t>lm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endParaRPr lang="tr-TR" sz="1400" dirty="0">
              <a:effectLst/>
            </a:endParaRPr>
          </a:p>
          <a:p>
            <a:r>
              <a:rPr lang="tr-TR" sz="1400" dirty="0"/>
              <a:t>-</a:t>
            </a:r>
            <a:r>
              <a:rPr lang="tr-TR" sz="1400" dirty="0">
                <a:effectLst/>
              </a:rPr>
              <a:t>Zeynep Esen Ak</a:t>
            </a:r>
            <a:r>
              <a:rPr lang="en-US" sz="1400" dirty="0">
                <a:effectLst/>
              </a:rPr>
              <a:t>ı</a:t>
            </a:r>
            <a:r>
              <a:rPr lang="tr-TR" sz="1400" dirty="0">
                <a:effectLst/>
              </a:rPr>
              <a:t>n'</a:t>
            </a:r>
            <a:r>
              <a:rPr lang="en-US" sz="1400" dirty="0">
                <a:effectLst/>
              </a:rPr>
              <a:t>ı</a:t>
            </a:r>
            <a:r>
              <a:rPr lang="tr-TR" sz="1400" dirty="0">
                <a:effectLst/>
              </a:rPr>
              <a:t>n aktif dönem </a:t>
            </a:r>
            <a:r>
              <a:rPr lang="tr-TR" sz="1400" dirty="0" err="1">
                <a:effectLst/>
              </a:rPr>
              <a:t>ayl</a:t>
            </a:r>
            <a:r>
              <a:rPr lang="en-US" sz="1400" dirty="0">
                <a:effectLst/>
              </a:rPr>
              <a:t>ı</a:t>
            </a:r>
            <a:r>
              <a:rPr lang="tr-TR" sz="1400" dirty="0">
                <a:effectLst/>
              </a:rPr>
              <a:t>k net gelirinin </a:t>
            </a:r>
            <a:r>
              <a:rPr lang="tr-TR" sz="1400" dirty="0" err="1">
                <a:effectLst/>
              </a:rPr>
              <a:t>hesaplanmas</a:t>
            </a:r>
            <a:r>
              <a:rPr lang="en-US" sz="1400" dirty="0">
                <a:effectLst/>
              </a:rPr>
              <a:t>ı</a:t>
            </a:r>
            <a:r>
              <a:rPr lang="tr-TR" sz="1400" dirty="0" err="1">
                <a:effectLst/>
              </a:rPr>
              <a:t>nda</a:t>
            </a:r>
            <a:r>
              <a:rPr lang="tr-TR" sz="1400" dirty="0">
                <a:effectLst/>
              </a:rPr>
              <a:t>, e</a:t>
            </a:r>
            <a:r>
              <a:rPr lang="en-US" sz="1400" dirty="0">
                <a:effectLst/>
              </a:rPr>
              <a:t>ş</a:t>
            </a:r>
            <a:r>
              <a:rPr lang="tr-TR" sz="1400" dirty="0">
                <a:effectLst/>
              </a:rPr>
              <a:t>inin çal</a:t>
            </a:r>
            <a:r>
              <a:rPr lang="en-US" sz="1400" dirty="0" err="1">
                <a:effectLst/>
              </a:rPr>
              <a:t>ış</a:t>
            </a:r>
            <a:r>
              <a:rPr lang="tr-TR" sz="1400" dirty="0" err="1">
                <a:effectLst/>
              </a:rPr>
              <a:t>ma</a:t>
            </a:r>
            <a:r>
              <a:rPr lang="tr-TR" sz="1400" dirty="0"/>
              <a:t> </a:t>
            </a:r>
            <a:r>
              <a:rPr lang="tr-TR" sz="1400" dirty="0">
                <a:effectLst/>
              </a:rPr>
              <a:t>durumuna ve </a:t>
            </a:r>
            <a:r>
              <a:rPr lang="tr-TR" sz="1400" dirty="0" err="1">
                <a:effectLst/>
              </a:rPr>
              <a:t>çocu</a:t>
            </a:r>
            <a:r>
              <a:rPr lang="en-US" sz="1400" dirty="0">
                <a:effectLst/>
              </a:rPr>
              <a:t>ğ</a:t>
            </a:r>
            <a:r>
              <a:rPr lang="tr-TR" sz="1400" dirty="0">
                <a:effectLst/>
              </a:rPr>
              <a:t>unun destek kapsam</a:t>
            </a:r>
            <a:r>
              <a:rPr lang="en-US" sz="1400" dirty="0">
                <a:effectLst/>
              </a:rPr>
              <a:t>ı</a:t>
            </a:r>
            <a:r>
              <a:rPr lang="tr-TR" sz="1400" dirty="0" err="1">
                <a:effectLst/>
              </a:rPr>
              <a:t>nda</a:t>
            </a:r>
            <a:r>
              <a:rPr lang="tr-TR" sz="1400" dirty="0">
                <a:effectLst/>
              </a:rPr>
              <a:t> olup </a:t>
            </a:r>
            <a:r>
              <a:rPr lang="tr-TR" sz="1400" dirty="0" err="1">
                <a:effectLst/>
              </a:rPr>
              <a:t>olmad</a:t>
            </a:r>
            <a:r>
              <a:rPr lang="en-US" sz="1400" dirty="0" err="1">
                <a:effectLst/>
              </a:rPr>
              <a:t>ığı</a:t>
            </a:r>
            <a:r>
              <a:rPr lang="tr-TR" sz="1400" dirty="0" err="1">
                <a:effectLst/>
              </a:rPr>
              <a:t>na</a:t>
            </a:r>
            <a:r>
              <a:rPr lang="tr-TR" sz="1400" dirty="0">
                <a:effectLst/>
              </a:rPr>
              <a:t> </a:t>
            </a:r>
            <a:r>
              <a:rPr lang="tr-TR" sz="1400" dirty="0" err="1">
                <a:effectLst/>
              </a:rPr>
              <a:t>ba</a:t>
            </a:r>
            <a:r>
              <a:rPr lang="en-US" sz="1400" dirty="0">
                <a:effectLst/>
              </a:rPr>
              <a:t>ğ</a:t>
            </a:r>
            <a:r>
              <a:rPr lang="tr-TR" sz="1400" dirty="0">
                <a:effectLst/>
              </a:rPr>
              <a:t>l</a:t>
            </a:r>
            <a:r>
              <a:rPr lang="en-US" sz="1400" dirty="0">
                <a:effectLst/>
              </a:rPr>
              <a:t>ı</a:t>
            </a:r>
            <a:r>
              <a:rPr lang="tr-TR" sz="1400" dirty="0">
                <a:effectLst/>
              </a:rPr>
              <a:t> olarak ilgili AG</a:t>
            </a:r>
            <a:r>
              <a:rPr lang="en-US" sz="1400" dirty="0">
                <a:effectLst/>
              </a:rPr>
              <a:t>İ</a:t>
            </a:r>
            <a:r>
              <a:rPr lang="tr-TR" sz="1400" dirty="0"/>
              <a:t> </a:t>
            </a:r>
            <a:r>
              <a:rPr lang="tr-TR" sz="1400" dirty="0">
                <a:effectLst/>
              </a:rPr>
              <a:t>tutarlar</a:t>
            </a:r>
            <a:r>
              <a:rPr lang="en-US" sz="1400" dirty="0">
                <a:effectLst/>
              </a:rPr>
              <a:t>ı</a:t>
            </a:r>
            <a:r>
              <a:rPr lang="tr-TR" sz="1400" dirty="0">
                <a:effectLst/>
              </a:rPr>
              <a:t> dikkate al</a:t>
            </a:r>
            <a:r>
              <a:rPr lang="en-US" sz="1400" dirty="0">
                <a:effectLst/>
              </a:rPr>
              <a:t>ı</a:t>
            </a:r>
            <a:r>
              <a:rPr lang="tr-TR" sz="1400" dirty="0">
                <a:effectLst/>
              </a:rPr>
              <a:t>nm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endParaRPr lang="tr-TR" sz="1400" dirty="0">
              <a:effectLst/>
            </a:endParaRPr>
          </a:p>
          <a:p>
            <a:r>
              <a:rPr lang="tr-TR" sz="1400" dirty="0"/>
              <a:t>-</a:t>
            </a:r>
            <a:r>
              <a:rPr lang="tr-TR" sz="1400" dirty="0">
                <a:effectLst/>
              </a:rPr>
              <a:t>Dava </a:t>
            </a:r>
            <a:r>
              <a:rPr lang="tr-TR" sz="1400" dirty="0" err="1">
                <a:effectLst/>
              </a:rPr>
              <a:t>dosyas</a:t>
            </a:r>
            <a:r>
              <a:rPr lang="en-US" sz="1400" dirty="0">
                <a:effectLst/>
              </a:rPr>
              <a:t>ı</a:t>
            </a:r>
            <a:r>
              <a:rPr lang="tr-TR" sz="1400" dirty="0" err="1">
                <a:effectLst/>
              </a:rPr>
              <a:t>ndaki</a:t>
            </a:r>
            <a:r>
              <a:rPr lang="tr-TR" sz="1400" dirty="0">
                <a:effectLst/>
              </a:rPr>
              <a:t> belgelerden Zeynep Esen Ak</a:t>
            </a:r>
            <a:r>
              <a:rPr lang="en-US" sz="1400" dirty="0">
                <a:effectLst/>
              </a:rPr>
              <a:t>ı</a:t>
            </a:r>
            <a:r>
              <a:rPr lang="tr-TR" sz="1400" dirty="0">
                <a:effectLst/>
              </a:rPr>
              <a:t>n'</a:t>
            </a:r>
            <a:r>
              <a:rPr lang="en-US" sz="1400" dirty="0">
                <a:effectLst/>
              </a:rPr>
              <a:t>ı</a:t>
            </a:r>
            <a:r>
              <a:rPr lang="tr-TR" sz="1400" dirty="0">
                <a:effectLst/>
              </a:rPr>
              <a:t>n e</a:t>
            </a:r>
            <a:r>
              <a:rPr lang="en-US" sz="1400" dirty="0">
                <a:effectLst/>
              </a:rPr>
              <a:t>ş</a:t>
            </a:r>
            <a:r>
              <a:rPr lang="tr-TR" sz="1400" dirty="0">
                <a:effectLst/>
              </a:rPr>
              <a:t>inin çal</a:t>
            </a:r>
            <a:r>
              <a:rPr lang="en-US" sz="1400" dirty="0" err="1">
                <a:effectLst/>
              </a:rPr>
              <a:t>ış</a:t>
            </a:r>
            <a:r>
              <a:rPr lang="tr-TR" sz="1400" dirty="0">
                <a:effectLst/>
              </a:rPr>
              <a:t>t</a:t>
            </a:r>
            <a:r>
              <a:rPr lang="en-US" sz="1400" dirty="0" err="1">
                <a:effectLst/>
              </a:rPr>
              <a:t>ığı</a:t>
            </a:r>
            <a:r>
              <a:rPr lang="tr-TR" sz="1400" dirty="0">
                <a:effectLst/>
              </a:rPr>
              <a:t>, </a:t>
            </a:r>
            <a:r>
              <a:rPr lang="tr-TR" sz="1400" dirty="0" err="1">
                <a:effectLst/>
              </a:rPr>
              <a:t>çocu</a:t>
            </a:r>
            <a:r>
              <a:rPr lang="en-US" sz="1400" dirty="0">
                <a:effectLst/>
              </a:rPr>
              <a:t>ğ</a:t>
            </a:r>
            <a:r>
              <a:rPr lang="tr-TR" sz="1400" dirty="0">
                <a:effectLst/>
              </a:rPr>
              <a:t>unun ise 25 ya</a:t>
            </a:r>
            <a:r>
              <a:rPr lang="en-US" sz="1400" dirty="0" err="1">
                <a:effectLst/>
              </a:rPr>
              <a:t>şı</a:t>
            </a:r>
            <a:r>
              <a:rPr lang="tr-TR" sz="1400" dirty="0" err="1">
                <a:effectLst/>
              </a:rPr>
              <a:t>ndan</a:t>
            </a:r>
            <a:r>
              <a:rPr lang="tr-TR" sz="1400" dirty="0">
                <a:effectLst/>
              </a:rPr>
              <a:t> büyük oldu</a:t>
            </a:r>
            <a:r>
              <a:rPr lang="en-US" sz="1400" dirty="0">
                <a:effectLst/>
              </a:rPr>
              <a:t>ğ</a:t>
            </a:r>
            <a:r>
              <a:rPr lang="tr-TR" sz="1400" dirty="0">
                <a:effectLst/>
              </a:rPr>
              <a:t>u ve e</a:t>
            </a:r>
            <a:r>
              <a:rPr lang="en-US" sz="1400" dirty="0">
                <a:effectLst/>
              </a:rPr>
              <a:t>ğ</a:t>
            </a:r>
            <a:r>
              <a:rPr lang="tr-TR" sz="1400" dirty="0">
                <a:effectLst/>
              </a:rPr>
              <a:t>itim gördü</a:t>
            </a:r>
            <a:r>
              <a:rPr lang="en-US" sz="1400" dirty="0">
                <a:effectLst/>
              </a:rPr>
              <a:t>ğ</a:t>
            </a:r>
            <a:r>
              <a:rPr lang="tr-TR" sz="1400" dirty="0">
                <a:effectLst/>
              </a:rPr>
              <a:t>üne ili</a:t>
            </a:r>
            <a:r>
              <a:rPr lang="en-US" sz="1400" dirty="0">
                <a:effectLst/>
              </a:rPr>
              <a:t>ş</a:t>
            </a:r>
            <a:r>
              <a:rPr lang="tr-TR" sz="1400" dirty="0">
                <a:effectLst/>
              </a:rPr>
              <a:t>kin bir bilginin </a:t>
            </a:r>
            <a:r>
              <a:rPr lang="tr-TR" sz="1400" dirty="0" err="1">
                <a:effectLst/>
              </a:rPr>
              <a:t>bulunmad</a:t>
            </a:r>
            <a:r>
              <a:rPr lang="en-US" sz="1400" dirty="0" err="1">
                <a:effectLst/>
              </a:rPr>
              <a:t>ığı</a:t>
            </a:r>
            <a:r>
              <a:rPr lang="tr-TR" sz="1400" dirty="0"/>
              <a:t> </a:t>
            </a:r>
            <a:r>
              <a:rPr lang="tr-TR" sz="1400" dirty="0">
                <a:effectLst/>
              </a:rPr>
              <a:t>anla</a:t>
            </a:r>
            <a:r>
              <a:rPr lang="en-US" sz="1400" dirty="0" err="1">
                <a:effectLst/>
              </a:rPr>
              <a:t>şı</a:t>
            </a:r>
            <a:r>
              <a:rPr lang="tr-TR" sz="1400" dirty="0" err="1">
                <a:effectLst/>
              </a:rPr>
              <a:t>lm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endParaRPr lang="tr-TR" sz="1400" dirty="0">
              <a:effectLst/>
            </a:endParaRPr>
          </a:p>
          <a:p>
            <a:r>
              <a:rPr lang="tr-TR" sz="1400" dirty="0"/>
              <a:t>-</a:t>
            </a:r>
            <a:r>
              <a:rPr lang="tr-TR" sz="1400" dirty="0">
                <a:effectLst/>
              </a:rPr>
              <a:t>Dava </a:t>
            </a:r>
            <a:r>
              <a:rPr lang="tr-TR" sz="1400" dirty="0" err="1">
                <a:effectLst/>
              </a:rPr>
              <a:t>dosyas</a:t>
            </a:r>
            <a:r>
              <a:rPr lang="en-US" sz="1400" dirty="0">
                <a:effectLst/>
              </a:rPr>
              <a:t>ı</a:t>
            </a:r>
            <a:r>
              <a:rPr lang="tr-TR" sz="1400" dirty="0" err="1">
                <a:effectLst/>
              </a:rPr>
              <a:t>nda</a:t>
            </a:r>
            <a:r>
              <a:rPr lang="tr-TR" sz="1400" dirty="0">
                <a:effectLst/>
              </a:rPr>
              <a:t> Zeynep Esen Ak</a:t>
            </a:r>
            <a:r>
              <a:rPr lang="en-US" sz="1400" dirty="0">
                <a:effectLst/>
              </a:rPr>
              <a:t>ı</a:t>
            </a:r>
            <a:r>
              <a:rPr lang="tr-TR" sz="1400" dirty="0">
                <a:effectLst/>
              </a:rPr>
              <a:t>n'</a:t>
            </a:r>
            <a:r>
              <a:rPr lang="en-US" sz="1400" dirty="0">
                <a:effectLst/>
              </a:rPr>
              <a:t>ı</a:t>
            </a:r>
            <a:r>
              <a:rPr lang="tr-TR" sz="1400" dirty="0">
                <a:effectLst/>
              </a:rPr>
              <a:t>n </a:t>
            </a:r>
            <a:r>
              <a:rPr lang="tr-TR" sz="1400" dirty="0" err="1">
                <a:effectLst/>
              </a:rPr>
              <a:t>mesle</a:t>
            </a:r>
            <a:r>
              <a:rPr lang="en-US" sz="1400" dirty="0">
                <a:effectLst/>
              </a:rPr>
              <a:t>ğ</a:t>
            </a:r>
            <a:r>
              <a:rPr lang="tr-TR" sz="1400" dirty="0">
                <a:effectLst/>
              </a:rPr>
              <a:t>ine ili</a:t>
            </a:r>
            <a:r>
              <a:rPr lang="en-US" sz="1400" dirty="0">
                <a:effectLst/>
              </a:rPr>
              <a:t>ş</a:t>
            </a:r>
            <a:r>
              <a:rPr lang="tr-TR" sz="1400" dirty="0">
                <a:effectLst/>
              </a:rPr>
              <a:t>kin özel bir durum (asker, polis, maden i</a:t>
            </a:r>
            <a:r>
              <a:rPr lang="en-US" sz="1400" dirty="0">
                <a:effectLst/>
              </a:rPr>
              <a:t>ş</a:t>
            </a:r>
            <a:r>
              <a:rPr lang="tr-TR" sz="1400" dirty="0">
                <a:effectLst/>
              </a:rPr>
              <a:t>çisi vb.) belirtilmemi</a:t>
            </a:r>
            <a:r>
              <a:rPr lang="en-US" sz="1400" dirty="0">
                <a:effectLst/>
              </a:rPr>
              <a:t>ş</a:t>
            </a:r>
            <a:r>
              <a:rPr lang="tr-TR" sz="1400" dirty="0">
                <a:effectLst/>
              </a:rPr>
              <a:t>, bu nedenle yerle</a:t>
            </a:r>
            <a:r>
              <a:rPr lang="en-US" sz="1400" dirty="0">
                <a:effectLst/>
              </a:rPr>
              <a:t>ş</a:t>
            </a:r>
            <a:r>
              <a:rPr lang="tr-TR" sz="1400" dirty="0" err="1">
                <a:effectLst/>
              </a:rPr>
              <a:t>ik</a:t>
            </a:r>
            <a:r>
              <a:rPr lang="tr-TR" sz="1400" dirty="0">
                <a:effectLst/>
              </a:rPr>
              <a:t> </a:t>
            </a:r>
            <a:r>
              <a:rPr lang="tr-TR" sz="1400" dirty="0" err="1">
                <a:effectLst/>
              </a:rPr>
              <a:t>Yarg</a:t>
            </a:r>
            <a:r>
              <a:rPr lang="en-US" sz="1400" dirty="0">
                <a:effectLst/>
              </a:rPr>
              <a:t>ı</a:t>
            </a:r>
            <a:r>
              <a:rPr lang="tr-TR" sz="1400" dirty="0">
                <a:effectLst/>
              </a:rPr>
              <a:t> kararlar</a:t>
            </a:r>
            <a:r>
              <a:rPr lang="en-US" sz="1400" dirty="0">
                <a:effectLst/>
              </a:rPr>
              <a:t>ı</a:t>
            </a:r>
            <a:r>
              <a:rPr lang="tr-TR" sz="1400" dirty="0">
                <a:effectLst/>
              </a:rPr>
              <a:t> do</a:t>
            </a:r>
            <a:r>
              <a:rPr lang="en-US" sz="1400" dirty="0">
                <a:effectLst/>
              </a:rPr>
              <a:t>ğ</a:t>
            </a:r>
            <a:r>
              <a:rPr lang="tr-TR" sz="1400" dirty="0" err="1">
                <a:effectLst/>
              </a:rPr>
              <a:t>rultusunda</a:t>
            </a:r>
            <a:r>
              <a:rPr lang="tr-TR" sz="1400" dirty="0"/>
              <a:t> </a:t>
            </a:r>
            <a:r>
              <a:rPr lang="tr-TR" sz="1400" dirty="0">
                <a:effectLst/>
              </a:rPr>
              <a:t>emeklilik ya</a:t>
            </a:r>
            <a:r>
              <a:rPr lang="en-US" sz="1400" dirty="0" err="1">
                <a:effectLst/>
              </a:rPr>
              <a:t>şı</a:t>
            </a:r>
            <a:r>
              <a:rPr lang="tr-TR" sz="1400" dirty="0">
                <a:effectLst/>
              </a:rPr>
              <a:t> 60 olarak al</a:t>
            </a:r>
            <a:r>
              <a:rPr lang="en-US" sz="1400" dirty="0">
                <a:effectLst/>
              </a:rPr>
              <a:t>ı</a:t>
            </a:r>
            <a:r>
              <a:rPr lang="tr-TR" sz="1400" dirty="0">
                <a:effectLst/>
              </a:rPr>
              <a:t>nm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endParaRPr lang="tr-TR" sz="1400" dirty="0">
              <a:effectLst/>
            </a:endParaRPr>
          </a:p>
          <a:p>
            <a:r>
              <a:rPr lang="tr-TR" sz="1400" dirty="0">
                <a:effectLst/>
              </a:rPr>
              <a:t>	Aktif dönem </a:t>
            </a:r>
            <a:r>
              <a:rPr lang="tr-TR" sz="1400" dirty="0" err="1">
                <a:effectLst/>
              </a:rPr>
              <a:t>ayl</a:t>
            </a:r>
            <a:r>
              <a:rPr lang="en-US" sz="1400" dirty="0">
                <a:effectLst/>
              </a:rPr>
              <a:t>ı</a:t>
            </a:r>
            <a:r>
              <a:rPr lang="tr-TR" sz="1400" dirty="0">
                <a:effectLst/>
              </a:rPr>
              <a:t>k net gelir</a:t>
            </a:r>
            <a:r>
              <a:rPr lang="tr-TR" sz="1400" dirty="0"/>
              <a:t>:</a:t>
            </a:r>
            <a:r>
              <a:rPr lang="tr-TR" sz="1400" dirty="0">
                <a:effectLst/>
              </a:rPr>
              <a:t> AG</a:t>
            </a:r>
            <a:r>
              <a:rPr lang="en-US" sz="1400" dirty="0">
                <a:effectLst/>
              </a:rPr>
              <a:t>İ</a:t>
            </a:r>
            <a:r>
              <a:rPr lang="tr-TR" sz="1400" dirty="0">
                <a:effectLst/>
              </a:rPr>
              <a:t>'siz net asgari ücret üzerine evli, e</a:t>
            </a:r>
            <a:r>
              <a:rPr lang="en-US" sz="1400" dirty="0">
                <a:effectLst/>
              </a:rPr>
              <a:t>ş</a:t>
            </a:r>
            <a:r>
              <a:rPr lang="tr-TR" sz="1400" dirty="0">
                <a:effectLst/>
              </a:rPr>
              <a:t>i çal</a:t>
            </a:r>
            <a:r>
              <a:rPr lang="en-US" sz="1400" dirty="0" err="1">
                <a:effectLst/>
              </a:rPr>
              <a:t>ış</a:t>
            </a:r>
            <a:r>
              <a:rPr lang="tr-TR" sz="1400" dirty="0">
                <a:effectLst/>
              </a:rPr>
              <a:t>an, çocuksuz durumuna uygun AG</a:t>
            </a:r>
            <a:r>
              <a:rPr lang="en-US" sz="1400" dirty="0">
                <a:effectLst/>
              </a:rPr>
              <a:t>İ</a:t>
            </a:r>
            <a:r>
              <a:rPr lang="tr-TR" sz="1400" dirty="0">
                <a:effectLst/>
              </a:rPr>
              <a:t> tutar</a:t>
            </a:r>
            <a:r>
              <a:rPr lang="en-US" sz="1400" dirty="0">
                <a:effectLst/>
              </a:rPr>
              <a:t>ı</a:t>
            </a:r>
            <a:r>
              <a:rPr lang="tr-TR" sz="1400" dirty="0">
                <a:effectLst/>
              </a:rPr>
              <a:t>n</a:t>
            </a:r>
            <a:r>
              <a:rPr lang="en-US" sz="1400" dirty="0">
                <a:effectLst/>
              </a:rPr>
              <a:t>ı</a:t>
            </a:r>
            <a:r>
              <a:rPr lang="tr-TR" sz="1400" dirty="0">
                <a:effectLst/>
              </a:rPr>
              <a:t>n eklenmesi ile elde </a:t>
            </a:r>
            <a:r>
              <a:rPr lang="tr-TR" sz="1400" dirty="0" err="1">
                <a:effectLst/>
              </a:rPr>
              <a:t>edilmi</a:t>
            </a:r>
            <a:r>
              <a:rPr lang="en-US" sz="1400" dirty="0">
                <a:effectLst/>
              </a:rPr>
              <a:t>ş</a:t>
            </a:r>
            <a:r>
              <a:rPr lang="tr-TR" sz="1400" dirty="0">
                <a:effectLst/>
              </a:rPr>
              <a:t>tir. </a:t>
            </a:r>
            <a:br>
              <a:rPr lang="tr-TR" sz="1400" dirty="0">
                <a:effectLst/>
              </a:rPr>
            </a:br>
            <a:endParaRPr lang="tr-TR" sz="1400" dirty="0">
              <a:effectLst/>
            </a:endParaRPr>
          </a:p>
          <a:p>
            <a:r>
              <a:rPr lang="tr-TR" sz="1400" dirty="0">
                <a:effectLst/>
              </a:rPr>
              <a:t>	Pasif dönem </a:t>
            </a:r>
            <a:r>
              <a:rPr lang="tr-TR" sz="1400" dirty="0" err="1">
                <a:effectLst/>
              </a:rPr>
              <a:t>ayl</a:t>
            </a:r>
            <a:r>
              <a:rPr lang="en-US" sz="1400" dirty="0">
                <a:effectLst/>
              </a:rPr>
              <a:t>ı</a:t>
            </a:r>
            <a:r>
              <a:rPr lang="tr-TR" sz="1400" dirty="0">
                <a:effectLst/>
              </a:rPr>
              <a:t>k net gelir: AG</a:t>
            </a:r>
            <a:r>
              <a:rPr lang="en-US" sz="1400" dirty="0">
                <a:effectLst/>
              </a:rPr>
              <a:t>İ</a:t>
            </a:r>
            <a:r>
              <a:rPr lang="tr-TR" sz="1400" dirty="0">
                <a:effectLst/>
              </a:rPr>
              <a:t>'siz net asgari ücret olarak al</a:t>
            </a:r>
            <a:r>
              <a:rPr lang="en-US" sz="1400" dirty="0">
                <a:effectLst/>
              </a:rPr>
              <a:t>ı</a:t>
            </a:r>
            <a:r>
              <a:rPr lang="tr-TR" sz="1400" dirty="0">
                <a:effectLst/>
              </a:rPr>
              <a:t>nm</a:t>
            </a:r>
            <a:r>
              <a:rPr lang="en-US" sz="1400" dirty="0" err="1">
                <a:effectLst/>
              </a:rPr>
              <a:t>ış</a:t>
            </a:r>
            <a:r>
              <a:rPr lang="tr-TR" sz="1400" dirty="0">
                <a:effectLst/>
              </a:rPr>
              <a:t>t</a:t>
            </a:r>
            <a:r>
              <a:rPr lang="en-US" sz="1400" dirty="0">
                <a:effectLst/>
              </a:rPr>
              <a:t>ı</a:t>
            </a:r>
            <a:r>
              <a:rPr lang="tr-TR" sz="1400" dirty="0">
                <a:effectLst/>
              </a:rPr>
              <a:t>r. 18.02.2019 sigorta </a:t>
            </a:r>
            <a:r>
              <a:rPr lang="en-US" sz="1400" dirty="0">
                <a:effectLst/>
              </a:rPr>
              <a:t>ş</a:t>
            </a:r>
            <a:r>
              <a:rPr lang="tr-TR" sz="1400" dirty="0" err="1">
                <a:effectLst/>
              </a:rPr>
              <a:t>irketi</a:t>
            </a:r>
            <a:r>
              <a:rPr lang="tr-TR" sz="1400" dirty="0">
                <a:effectLst/>
              </a:rPr>
              <a:t> ödeme tarihinde yürürlükteki AG</a:t>
            </a:r>
            <a:r>
              <a:rPr lang="en-US" sz="1400" dirty="0">
                <a:effectLst/>
              </a:rPr>
              <a:t>İ</a:t>
            </a:r>
            <a:r>
              <a:rPr lang="tr-TR" sz="1400" dirty="0">
                <a:effectLst/>
              </a:rPr>
              <a:t>'siz net asgari ücret tutar</a:t>
            </a:r>
            <a:r>
              <a:rPr lang="en-US" sz="1400" dirty="0">
                <a:effectLst/>
              </a:rPr>
              <a:t>ı</a:t>
            </a:r>
            <a:r>
              <a:rPr lang="tr-TR" sz="1400" dirty="0">
                <a:effectLst/>
              </a:rPr>
              <a:t> 1.829, 02 TL; 03.02.2020 hesap tarihinde yürürlükteki AG</a:t>
            </a:r>
            <a:r>
              <a:rPr lang="en-US" sz="1400" dirty="0">
                <a:effectLst/>
              </a:rPr>
              <a:t>İ</a:t>
            </a:r>
            <a:r>
              <a:rPr lang="tr-TR" sz="1400" dirty="0">
                <a:effectLst/>
              </a:rPr>
              <a:t>'siz net asgari ücret tutar</a:t>
            </a:r>
            <a:r>
              <a:rPr lang="en-US" sz="1400" dirty="0">
                <a:effectLst/>
              </a:rPr>
              <a:t>ı</a:t>
            </a:r>
            <a:r>
              <a:rPr lang="tr-TR" sz="1400" dirty="0">
                <a:effectLst/>
              </a:rPr>
              <a:t> ise 2.103, 97 TL'dir.</a:t>
            </a:r>
            <a:endParaRPr lang="tr-TR" sz="1400" dirty="0"/>
          </a:p>
        </p:txBody>
      </p:sp>
    </p:spTree>
    <p:extLst>
      <p:ext uri="{BB962C8B-B14F-4D97-AF65-F5344CB8AC3E}">
        <p14:creationId xmlns:p14="http://schemas.microsoft.com/office/powerpoint/2010/main" val="1536774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6BB76317-FC81-F4C3-E10C-3393264A2FAB}"/>
              </a:ext>
            </a:extLst>
          </p:cNvPr>
          <p:cNvSpPr txBox="1"/>
          <p:nvPr/>
        </p:nvSpPr>
        <p:spPr>
          <a:xfrm>
            <a:off x="312420" y="350519"/>
            <a:ext cx="10576560" cy="5293757"/>
          </a:xfrm>
          <a:prstGeom prst="rect">
            <a:avLst/>
          </a:prstGeom>
          <a:noFill/>
        </p:spPr>
        <p:txBody>
          <a:bodyPr wrap="square" rtlCol="0">
            <a:spAutoFit/>
          </a:bodyPr>
          <a:lstStyle/>
          <a:p>
            <a:r>
              <a:rPr lang="tr-TR" sz="1600" u="sng" kern="100" dirty="0">
                <a:effectLst/>
                <a:ea typeface="Calibri" panose="020F0502020204030204" pitchFamily="34" charset="0"/>
                <a:cs typeface="Times New Roman" panose="02020603050405020304" pitchFamily="18" charset="0"/>
              </a:rPr>
              <a:t>Beden Gücü </a:t>
            </a:r>
            <a:r>
              <a:rPr lang="tr-TR" sz="1600" u="sng" kern="100" dirty="0" err="1">
                <a:effectLst/>
                <a:ea typeface="Calibri" panose="020F0502020204030204" pitchFamily="34" charset="0"/>
                <a:cs typeface="Times New Roman" panose="02020603050405020304" pitchFamily="18" charset="0"/>
              </a:rPr>
              <a:t>Kayb</a:t>
            </a:r>
            <a:r>
              <a:rPr lang="en-US" sz="1600" u="sng" kern="100" dirty="0">
                <a:effectLst/>
                <a:ea typeface="Calibri" panose="020F0502020204030204" pitchFamily="34" charset="0"/>
                <a:cs typeface="Times New Roman" panose="02020603050405020304" pitchFamily="18" charset="0"/>
              </a:rPr>
              <a:t>ı</a:t>
            </a:r>
            <a:r>
              <a:rPr lang="tr-TR" sz="1600" u="sng" kern="100" dirty="0">
                <a:effectLst/>
                <a:ea typeface="Calibri" panose="020F0502020204030204" pitchFamily="34" charset="0"/>
                <a:cs typeface="Times New Roman" panose="02020603050405020304" pitchFamily="18" charset="0"/>
              </a:rPr>
              <a:t> Oran</a:t>
            </a:r>
            <a:r>
              <a:rPr lang="en-US" sz="1600" u="sng" kern="100" dirty="0">
                <a:effectLst/>
                <a:ea typeface="Calibri" panose="020F0502020204030204" pitchFamily="34" charset="0"/>
                <a:cs typeface="Times New Roman" panose="02020603050405020304" pitchFamily="18" charset="0"/>
              </a:rPr>
              <a:t>ı</a:t>
            </a:r>
            <a:r>
              <a:rPr lang="tr-TR" sz="1600" u="sng" kern="100" dirty="0">
                <a:effectLst/>
                <a:ea typeface="Calibri" panose="020F0502020204030204" pitchFamily="34" charset="0"/>
                <a:cs typeface="Times New Roman" panose="02020603050405020304" pitchFamily="18" charset="0"/>
              </a:rPr>
              <a:t>n</a:t>
            </a:r>
            <a:r>
              <a:rPr lang="en-US" sz="1600" u="sng" kern="100" dirty="0">
                <a:effectLst/>
                <a:ea typeface="Calibri" panose="020F0502020204030204" pitchFamily="34" charset="0"/>
                <a:cs typeface="Times New Roman" panose="02020603050405020304" pitchFamily="18" charset="0"/>
              </a:rPr>
              <a:t>ı</a:t>
            </a:r>
            <a:r>
              <a:rPr lang="tr-TR" sz="1600" u="sng" kern="100" dirty="0">
                <a:effectLst/>
                <a:ea typeface="Calibri" panose="020F0502020204030204" pitchFamily="34" charset="0"/>
                <a:cs typeface="Times New Roman" panose="02020603050405020304" pitchFamily="18" charset="0"/>
              </a:rPr>
              <a:t>n </a:t>
            </a:r>
            <a:r>
              <a:rPr lang="en-US" sz="1600" u="sng" kern="100" dirty="0">
                <a:effectLst/>
                <a:ea typeface="Calibri" panose="020F0502020204030204" pitchFamily="34" charset="0"/>
                <a:cs typeface="Times New Roman" panose="02020603050405020304" pitchFamily="18" charset="0"/>
              </a:rPr>
              <a:t>İ</a:t>
            </a:r>
            <a:r>
              <a:rPr lang="tr-TR" sz="1600" u="sng" kern="100" dirty="0" err="1">
                <a:effectLst/>
                <a:ea typeface="Calibri" panose="020F0502020204030204" pitchFamily="34" charset="0"/>
                <a:cs typeface="Times New Roman" panose="02020603050405020304" pitchFamily="18" charset="0"/>
              </a:rPr>
              <a:t>ncelenmesi</a:t>
            </a:r>
            <a:r>
              <a:rPr lang="tr-TR" sz="1600" u="sng" kern="100" dirty="0">
                <a:effectLst/>
                <a:ea typeface="Calibri" panose="020F0502020204030204" pitchFamily="34" charset="0"/>
                <a:cs typeface="Times New Roman" panose="02020603050405020304" pitchFamily="18" charset="0"/>
              </a:rPr>
              <a:t>:</a:t>
            </a:r>
            <a:br>
              <a:rPr lang="tr-TR" sz="1400" kern="100" dirty="0">
                <a:effectLst/>
                <a:ea typeface="Calibri" panose="020F0502020204030204" pitchFamily="34" charset="0"/>
                <a:cs typeface="Times New Roman" panose="02020603050405020304" pitchFamily="18" charset="0"/>
              </a:rPr>
            </a:b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AAA Üniversitesi 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p Fakültesi Adli 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p Anabilim Dal</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...tarih …sayılı  raporunda; Zeynep Esen Ak</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01.09.2017 tarihli trafik </a:t>
            </a:r>
            <a:r>
              <a:rPr lang="tr-TR" sz="1400" kern="100" dirty="0" err="1">
                <a:effectLst/>
                <a:ea typeface="Calibri" panose="020F0502020204030204" pitchFamily="34" charset="0"/>
                <a:cs typeface="Times New Roman" panose="02020603050405020304" pitchFamily="18" charset="0"/>
              </a:rPr>
              <a:t>kazas</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ndan</a:t>
            </a:r>
            <a:r>
              <a:rPr lang="tr-TR" sz="1400" kern="100" dirty="0">
                <a:effectLst/>
                <a:ea typeface="Calibri" panose="020F0502020204030204" pitchFamily="34" charset="0"/>
                <a:cs typeface="Times New Roman" panose="02020603050405020304" pitchFamily="18" charset="0"/>
              </a:rPr>
              <a:t> kaynaklanan sürekli 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göremezlik oran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%38 oldu</a:t>
            </a:r>
            <a:r>
              <a:rPr lang="en-US" sz="1400" kern="100" dirty="0">
                <a:effectLst/>
                <a:ea typeface="Calibri" panose="020F0502020204030204" pitchFamily="34" charset="0"/>
                <a:cs typeface="Times New Roman" panose="02020603050405020304" pitchFamily="18" charset="0"/>
              </a:rPr>
              <a:t>ğ</a:t>
            </a:r>
            <a:r>
              <a:rPr lang="tr-TR" sz="1400" kern="100" dirty="0">
                <a:effectLst/>
                <a:ea typeface="Calibri" panose="020F0502020204030204" pitchFamily="34" charset="0"/>
                <a:cs typeface="Times New Roman" panose="02020603050405020304" pitchFamily="18" charset="0"/>
              </a:rPr>
              <a:t>u </a:t>
            </a:r>
            <a:r>
              <a:rPr lang="tr-TR" sz="1400" kern="100" dirty="0" err="1">
                <a:effectLst/>
                <a:ea typeface="Calibri" panose="020F0502020204030204" pitchFamily="34" charset="0"/>
                <a:cs typeface="Times New Roman" panose="02020603050405020304" pitchFamily="18" charset="0"/>
              </a:rPr>
              <a:t>belirtilmi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ffectLst/>
                <a:ea typeface="Calibri" panose="020F0502020204030204" pitchFamily="34" charset="0"/>
                <a:cs typeface="Times New Roman" panose="02020603050405020304" pitchFamily="18" charset="0"/>
              </a:rPr>
              <a:t>Bu dava </a:t>
            </a:r>
            <a:r>
              <a:rPr lang="tr-TR" sz="1400" kern="100" dirty="0" err="1">
                <a:effectLst/>
                <a:ea typeface="Calibri" panose="020F0502020204030204" pitchFamily="34" charset="0"/>
                <a:cs typeface="Times New Roman" panose="02020603050405020304" pitchFamily="18" charset="0"/>
              </a:rPr>
              <a:t>dosyas</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nda</a:t>
            </a:r>
            <a:r>
              <a:rPr lang="tr-TR" sz="1400" kern="100" dirty="0">
                <a:effectLst/>
                <a:ea typeface="Calibri" panose="020F0502020204030204" pitchFamily="34" charset="0"/>
                <a:cs typeface="Times New Roman" panose="02020603050405020304" pitchFamily="18" charset="0"/>
              </a:rPr>
              <a:t> tazminata konu ZMSS poliçesinin tanzim tarihi 14.07.2017'dir. Poliçe tanzim tarihi itibar</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yla</a:t>
            </a:r>
            <a:r>
              <a:rPr lang="tr-TR" sz="1400" kern="100" dirty="0">
                <a:effectLst/>
                <a:ea typeface="Calibri" panose="020F0502020204030204" pitchFamily="34" charset="0"/>
                <a:cs typeface="Times New Roman" panose="02020603050405020304" pitchFamily="18" charset="0"/>
              </a:rPr>
              <a:t> geçerli olan ve 2015 y</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l</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nda</a:t>
            </a:r>
            <a:r>
              <a:rPr lang="tr-TR" sz="1400" kern="100" dirty="0">
                <a:effectLst/>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yürürlü</a:t>
            </a:r>
            <a:r>
              <a:rPr lang="en-US" sz="1400" kern="100" dirty="0">
                <a:effectLst/>
                <a:ea typeface="Calibri" panose="020F0502020204030204" pitchFamily="34" charset="0"/>
                <a:cs typeface="Times New Roman" panose="02020603050405020304" pitchFamily="18" charset="0"/>
              </a:rPr>
              <a:t>ğ</a:t>
            </a:r>
            <a:r>
              <a:rPr lang="tr-TR" sz="1400" kern="100" dirty="0">
                <a:effectLst/>
                <a:ea typeface="Calibri" panose="020F0502020204030204" pitchFamily="34" charset="0"/>
                <a:cs typeface="Times New Roman" panose="02020603050405020304" pitchFamily="18" charset="0"/>
              </a:rPr>
              <a:t>e giren </a:t>
            </a:r>
            <a:r>
              <a:rPr lang="tr-TR" sz="1400" kern="100" dirty="0" err="1">
                <a:effectLst/>
                <a:ea typeface="Calibri" panose="020F0502020204030204" pitchFamily="34" charset="0"/>
                <a:cs typeface="Times New Roman" panose="02020603050405020304" pitchFamily="18" charset="0"/>
              </a:rPr>
              <a:t>Karayollar</a:t>
            </a:r>
            <a:r>
              <a:rPr lang="en-US" sz="1400" kern="100" dirty="0">
                <a:effectLst/>
                <a:ea typeface="Calibri" panose="020F0502020204030204" pitchFamily="34" charset="0"/>
                <a:cs typeface="Times New Roman" panose="02020603050405020304" pitchFamily="18" charset="0"/>
              </a:rPr>
              <a:t>ı</a:t>
            </a:r>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Motorlu Araçlar Zorunlu Mali Sorumluluk </a:t>
            </a:r>
            <a:r>
              <a:rPr lang="tr-TR" sz="1400" kern="100" dirty="0" err="1">
                <a:effectLst/>
                <a:ea typeface="Calibri" panose="020F0502020204030204" pitchFamily="34" charset="0"/>
                <a:cs typeface="Times New Roman" panose="02020603050405020304" pitchFamily="18" charset="0"/>
              </a:rPr>
              <a:t>Sigortas</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Genel </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artlar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a:t>
            </a:r>
            <a:r>
              <a:rPr lang="tr-TR" sz="1400" kern="100" dirty="0" err="1">
                <a:effectLst/>
                <a:ea typeface="Calibri" panose="020F0502020204030204" pitchFamily="34" charset="0"/>
                <a:cs typeface="Times New Roman" panose="02020603050405020304" pitchFamily="18" charset="0"/>
              </a:rPr>
              <a:t>na</a:t>
            </a:r>
            <a:r>
              <a:rPr lang="tr-TR" sz="1400" kern="100" dirty="0">
                <a:effectLst/>
                <a:ea typeface="Calibri" panose="020F0502020204030204" pitchFamily="34" charset="0"/>
                <a:cs typeface="Times New Roman" panose="02020603050405020304" pitchFamily="18" charset="0"/>
              </a:rPr>
              <a:t> göre, tazminat </a:t>
            </a:r>
            <a:r>
              <a:rPr lang="tr-TR" sz="1400" kern="100" dirty="0" err="1">
                <a:effectLst/>
                <a:ea typeface="Calibri" panose="020F0502020204030204" pitchFamily="34" charset="0"/>
                <a:cs typeface="Times New Roman" panose="02020603050405020304" pitchFamily="18" charset="0"/>
              </a:rPr>
              <a:t>hesab</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nda</a:t>
            </a:r>
            <a:r>
              <a:rPr lang="tr-TR" sz="1400" kern="100" dirty="0">
                <a:effectLst/>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Aktüeryal</a:t>
            </a:r>
            <a:r>
              <a:rPr lang="tr-TR" sz="1400" kern="100" dirty="0">
                <a:effectLst/>
                <a:ea typeface="Calibri" panose="020F0502020204030204" pitchFamily="34" charset="0"/>
                <a:cs typeface="Times New Roman" panose="02020603050405020304" pitchFamily="18" charset="0"/>
              </a:rPr>
              <a:t> Yöntem kullan</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lmas</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uygundur. yakla</a:t>
            </a:r>
            <a:r>
              <a:rPr lang="en-US" sz="1400" kern="100" dirty="0" err="1">
                <a:effectLst/>
                <a:ea typeface="Calibri" panose="020F0502020204030204" pitchFamily="34" charset="0"/>
                <a:cs typeface="Times New Roman" panose="02020603050405020304" pitchFamily="18" charset="0"/>
              </a:rPr>
              <a:t>şı</a:t>
            </a:r>
            <a:r>
              <a:rPr lang="tr-TR" sz="1400" kern="100" dirty="0" err="1">
                <a:effectLst/>
                <a:ea typeface="Calibri" panose="020F0502020204030204" pitchFamily="34" charset="0"/>
                <a:cs typeface="Times New Roman" panose="02020603050405020304" pitchFamily="18" charset="0"/>
              </a:rPr>
              <a:t>mlar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tazminat hesaplamalar</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nda</a:t>
            </a:r>
            <a:r>
              <a:rPr lang="tr-TR" sz="1400" kern="100" dirty="0">
                <a:effectLst/>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yaratt</a:t>
            </a:r>
            <a:r>
              <a:rPr lang="en-US" sz="1400" kern="100" dirty="0" err="1">
                <a:effectLst/>
                <a:ea typeface="Calibri" panose="020F0502020204030204" pitchFamily="34" charset="0"/>
                <a:cs typeface="Times New Roman" panose="02020603050405020304" pitchFamily="18" charset="0"/>
              </a:rPr>
              <a:t>ığı</a:t>
            </a:r>
            <a:r>
              <a:rPr lang="tr-TR" sz="1400" kern="100" dirty="0">
                <a:effectLst/>
                <a:ea typeface="Calibri" panose="020F0502020204030204" pitchFamily="34" charset="0"/>
                <a:cs typeface="Times New Roman" panose="02020603050405020304" pitchFamily="18" charset="0"/>
              </a:rPr>
              <a:t> de</a:t>
            </a:r>
            <a:r>
              <a:rPr lang="en-US" sz="1400" kern="100" dirty="0">
                <a:effectLst/>
                <a:ea typeface="Calibri" panose="020F0502020204030204" pitchFamily="34" charset="0"/>
                <a:cs typeface="Times New Roman" panose="02020603050405020304" pitchFamily="18" charset="0"/>
              </a:rPr>
              <a:t>ğ</a:t>
            </a:r>
            <a:r>
              <a:rPr lang="tr-TR" sz="1400" kern="100" dirty="0">
                <a:effectLst/>
                <a:ea typeface="Calibri" panose="020F0502020204030204" pitchFamily="34" charset="0"/>
                <a:cs typeface="Times New Roman" panose="02020603050405020304" pitchFamily="18" charset="0"/>
              </a:rPr>
              <a:t>i</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ikliklerin</a:t>
            </a:r>
            <a:r>
              <a:rPr lang="tr-TR" sz="1400" kern="100" dirty="0">
                <a:effectLst/>
                <a:ea typeface="Calibri" panose="020F0502020204030204" pitchFamily="34" charset="0"/>
                <a:cs typeface="Times New Roman" panose="02020603050405020304" pitchFamily="18" charset="0"/>
              </a:rPr>
              <a:t> gösterilebilmesi için bu dava </a:t>
            </a:r>
            <a:r>
              <a:rPr lang="tr-TR" sz="1400" kern="100" dirty="0" err="1">
                <a:effectLst/>
                <a:ea typeface="Calibri" panose="020F0502020204030204" pitchFamily="34" charset="0"/>
                <a:cs typeface="Times New Roman" panose="02020603050405020304" pitchFamily="18" charset="0"/>
              </a:rPr>
              <a:t>dosyas</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halihaz</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rda</a:t>
            </a:r>
            <a:r>
              <a:rPr lang="tr-TR" sz="1400" kern="100" dirty="0">
                <a:effectLst/>
                <a:ea typeface="Calibri" panose="020F0502020204030204" pitchFamily="34" charset="0"/>
                <a:cs typeface="Times New Roman" panose="02020603050405020304" pitchFamily="18" charset="0"/>
              </a:rPr>
              <a:t> kullan</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lmakta</a:t>
            </a:r>
            <a:r>
              <a:rPr lang="tr-TR" sz="1400" kern="100" dirty="0">
                <a:effectLst/>
                <a:ea typeface="Calibri" panose="020F0502020204030204" pitchFamily="34" charset="0"/>
                <a:cs typeface="Times New Roman" panose="02020603050405020304" pitchFamily="18" charset="0"/>
              </a:rPr>
              <a:t> olan Progresif Rant Yöntemi , </a:t>
            </a:r>
            <a:r>
              <a:rPr lang="tr-TR" sz="1400" kern="100" dirty="0" err="1">
                <a:effectLst/>
                <a:ea typeface="Calibri" panose="020F0502020204030204" pitchFamily="34" charset="0"/>
                <a:cs typeface="Times New Roman" panose="02020603050405020304" pitchFamily="18" charset="0"/>
              </a:rPr>
              <a:t>Aktüeryal</a:t>
            </a:r>
            <a:r>
              <a:rPr lang="tr-TR" sz="1400" kern="100" dirty="0">
                <a:effectLst/>
                <a:ea typeface="Calibri" panose="020F0502020204030204" pitchFamily="34" charset="0"/>
                <a:cs typeface="Times New Roman" panose="02020603050405020304" pitchFamily="18" charset="0"/>
              </a:rPr>
              <a:t> Yöntem - Bakiye Ömür ve Bilinen Gelir Yakla</a:t>
            </a:r>
            <a:r>
              <a:rPr lang="en-US" sz="1400" kern="100" dirty="0" err="1">
                <a:effectLst/>
                <a:ea typeface="Calibri" panose="020F0502020204030204" pitchFamily="34" charset="0"/>
                <a:cs typeface="Times New Roman" panose="02020603050405020304" pitchFamily="18" charset="0"/>
              </a:rPr>
              <a:t>şı</a:t>
            </a:r>
            <a:r>
              <a:rPr lang="tr-TR" sz="1400" kern="100" dirty="0">
                <a:effectLst/>
                <a:ea typeface="Calibri" panose="020F0502020204030204" pitchFamily="34" charset="0"/>
                <a:cs typeface="Times New Roman" panose="02020603050405020304" pitchFamily="18" charset="0"/>
              </a:rPr>
              <a:t>m</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ve </a:t>
            </a:r>
            <a:r>
              <a:rPr lang="tr-TR" sz="1400" kern="100" dirty="0" err="1">
                <a:effectLst/>
                <a:ea typeface="Calibri" panose="020F0502020204030204" pitchFamily="34" charset="0"/>
                <a:cs typeface="Times New Roman" panose="02020603050405020304" pitchFamily="18" charset="0"/>
              </a:rPr>
              <a:t>Aktüeryal</a:t>
            </a:r>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Yöntem-Tam Hayat ve Güncel Gelir Yakla</a:t>
            </a:r>
            <a:r>
              <a:rPr lang="en-US" sz="1400" kern="100" dirty="0" err="1">
                <a:effectLst/>
                <a:ea typeface="Calibri" panose="020F0502020204030204" pitchFamily="34" charset="0"/>
                <a:cs typeface="Times New Roman" panose="02020603050405020304" pitchFamily="18" charset="0"/>
              </a:rPr>
              <a:t>şı</a:t>
            </a:r>
            <a:r>
              <a:rPr lang="tr-TR" sz="1400" kern="100" dirty="0">
                <a:effectLst/>
                <a:ea typeface="Calibri" panose="020F0502020204030204" pitchFamily="34" charset="0"/>
                <a:cs typeface="Times New Roman" panose="02020603050405020304" pitchFamily="18" charset="0"/>
              </a:rPr>
              <a:t>m</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çerçevesinde </a:t>
            </a:r>
            <a:r>
              <a:rPr lang="tr-TR" sz="1400" kern="100" dirty="0" err="1">
                <a:effectLst/>
                <a:ea typeface="Calibri" panose="020F0502020204030204" pitchFamily="34" charset="0"/>
                <a:cs typeface="Times New Roman" panose="02020603050405020304" pitchFamily="18" charset="0"/>
              </a:rPr>
              <a:t>incelenmi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tir</a:t>
            </a:r>
            <a:r>
              <a:rPr lang="tr-TR" sz="1800" kern="100" dirty="0">
                <a:effectLst/>
                <a:ea typeface="Calibri" panose="020F0502020204030204" pitchFamily="34" charset="0"/>
                <a:cs typeface="Times New Roman" panose="02020603050405020304" pitchFamily="18" charset="0"/>
              </a:rPr>
              <a:t>.</a:t>
            </a:r>
          </a:p>
          <a:p>
            <a:endParaRPr lang="tr-TR" sz="1400" dirty="0">
              <a:effectLst/>
              <a:cs typeface="Times New Roman" panose="02020603050405020304" pitchFamily="18" charset="0"/>
            </a:endParaRPr>
          </a:p>
          <a:p>
            <a:r>
              <a:rPr lang="tr-TR" sz="1400" dirty="0">
                <a:cs typeface="Times New Roman" panose="02020603050405020304" pitchFamily="18" charset="0"/>
              </a:rPr>
              <a:t>	</a:t>
            </a:r>
            <a:r>
              <a:rPr lang="tr-TR" sz="1400" dirty="0">
                <a:effectLst/>
                <a:cs typeface="Times New Roman" panose="02020603050405020304" pitchFamily="18" charset="0"/>
              </a:rPr>
              <a:t>Sigorta </a:t>
            </a:r>
            <a:r>
              <a:rPr lang="en-US" sz="1400" dirty="0">
                <a:effectLst/>
                <a:cs typeface="Times New Roman" panose="02020603050405020304" pitchFamily="18" charset="0"/>
              </a:rPr>
              <a:t>ş</a:t>
            </a:r>
            <a:r>
              <a:rPr lang="tr-TR" sz="1400" dirty="0" err="1">
                <a:effectLst/>
                <a:cs typeface="Times New Roman" panose="02020603050405020304" pitchFamily="18" charset="0"/>
              </a:rPr>
              <a:t>irketinin</a:t>
            </a:r>
            <a:r>
              <a:rPr lang="tr-TR" sz="1400" dirty="0">
                <a:effectLst/>
                <a:cs typeface="Times New Roman" panose="02020603050405020304" pitchFamily="18" charset="0"/>
              </a:rPr>
              <a:t> </a:t>
            </a:r>
            <a:r>
              <a:rPr lang="tr-TR" sz="1400" dirty="0" err="1">
                <a:effectLst/>
                <a:cs typeface="Times New Roman" panose="02020603050405020304" pitchFamily="18" charset="0"/>
              </a:rPr>
              <a:t>davac</a:t>
            </a:r>
            <a:r>
              <a:rPr lang="en-US" sz="1400" dirty="0">
                <a:effectLst/>
                <a:cs typeface="Times New Roman" panose="02020603050405020304" pitchFamily="18" charset="0"/>
              </a:rPr>
              <a:t>ı</a:t>
            </a:r>
            <a:r>
              <a:rPr lang="tr-TR" sz="1400" dirty="0">
                <a:effectLst/>
                <a:cs typeface="Times New Roman" panose="02020603050405020304" pitchFamily="18" charset="0"/>
              </a:rPr>
              <a:t>ya ödeme </a:t>
            </a:r>
            <a:r>
              <a:rPr lang="tr-TR" sz="1400" dirty="0" err="1">
                <a:effectLst/>
                <a:cs typeface="Times New Roman" panose="02020603050405020304" pitchFamily="18" charset="0"/>
              </a:rPr>
              <a:t>yapt</a:t>
            </a:r>
            <a:r>
              <a:rPr lang="en-US" sz="1400" dirty="0" err="1">
                <a:effectLst/>
                <a:cs typeface="Times New Roman" panose="02020603050405020304" pitchFamily="18" charset="0"/>
              </a:rPr>
              <a:t>ığı</a:t>
            </a:r>
            <a:r>
              <a:rPr lang="tr-TR" sz="1400" dirty="0">
                <a:effectLst/>
                <a:cs typeface="Times New Roman" panose="02020603050405020304" pitchFamily="18" charset="0"/>
              </a:rPr>
              <a:t> tarih olan 18.02.2019 tarihi itibar</a:t>
            </a:r>
            <a:r>
              <a:rPr lang="en-US" sz="1400" dirty="0">
                <a:effectLst/>
                <a:cs typeface="Times New Roman" panose="02020603050405020304" pitchFamily="18" charset="0"/>
              </a:rPr>
              <a:t>ı</a:t>
            </a:r>
            <a:r>
              <a:rPr lang="tr-TR" sz="1400" dirty="0" err="1">
                <a:effectLst/>
                <a:cs typeface="Times New Roman" panose="02020603050405020304" pitchFamily="18" charset="0"/>
              </a:rPr>
              <a:t>yla</a:t>
            </a:r>
            <a:r>
              <a:rPr lang="tr-TR" sz="1400" dirty="0">
                <a:cs typeface="Times New Roman" panose="02020603050405020304" pitchFamily="18" charset="0"/>
              </a:rPr>
              <a:t> </a:t>
            </a:r>
            <a:r>
              <a:rPr lang="tr-TR" sz="1400" dirty="0">
                <a:effectLst/>
              </a:rPr>
              <a:t>yap</a:t>
            </a:r>
            <a:r>
              <a:rPr lang="en-US" sz="1400" dirty="0">
                <a:effectLst/>
              </a:rPr>
              <a:t>ı</a:t>
            </a:r>
            <a:r>
              <a:rPr lang="tr-TR" sz="1400" dirty="0">
                <a:effectLst/>
              </a:rPr>
              <a:t>lan hesaplamada, sigorta </a:t>
            </a:r>
            <a:r>
              <a:rPr lang="en-US" sz="1400" dirty="0">
                <a:effectLst/>
              </a:rPr>
              <a:t>ş</a:t>
            </a:r>
            <a:r>
              <a:rPr lang="tr-TR" sz="1400" dirty="0" err="1">
                <a:effectLst/>
              </a:rPr>
              <a:t>irketi</a:t>
            </a:r>
            <a:r>
              <a:rPr lang="tr-TR" sz="1400" dirty="0">
                <a:effectLst/>
              </a:rPr>
              <a:t> ödemesinin zarar</a:t>
            </a:r>
            <a:r>
              <a:rPr lang="en-US" sz="1400" dirty="0">
                <a:effectLst/>
              </a:rPr>
              <a:t>ı</a:t>
            </a:r>
            <a:r>
              <a:rPr lang="tr-TR" sz="1400" dirty="0">
                <a:effectLst/>
              </a:rPr>
              <a:t> kar</a:t>
            </a:r>
            <a:r>
              <a:rPr lang="en-US" sz="1400" dirty="0" err="1">
                <a:effectLst/>
              </a:rPr>
              <a:t>şı</a:t>
            </a:r>
            <a:r>
              <a:rPr lang="tr-TR" sz="1400" dirty="0">
                <a:effectLst/>
              </a:rPr>
              <a:t>lamada yeterli olup </a:t>
            </a:r>
            <a:r>
              <a:rPr lang="tr-TR" sz="1400" dirty="0" err="1">
                <a:effectLst/>
              </a:rPr>
              <a:t>olmad</a:t>
            </a:r>
            <a:r>
              <a:rPr lang="en-US" sz="1400" dirty="0" err="1">
                <a:effectLst/>
              </a:rPr>
              <a:t>ığı</a:t>
            </a:r>
            <a:r>
              <a:rPr lang="tr-TR" sz="1400" dirty="0"/>
              <a:t> </a:t>
            </a:r>
            <a:r>
              <a:rPr lang="tr-TR" sz="1400" dirty="0">
                <a:effectLst/>
              </a:rPr>
              <a:t>her bir yöntem için Sigorta </a:t>
            </a:r>
            <a:r>
              <a:rPr lang="en-US" sz="1400" dirty="0">
                <a:effectLst/>
              </a:rPr>
              <a:t>Ş</a:t>
            </a:r>
            <a:r>
              <a:rPr lang="tr-TR" sz="1400" dirty="0" err="1">
                <a:effectLst/>
              </a:rPr>
              <a:t>irketi</a:t>
            </a:r>
            <a:r>
              <a:rPr lang="tr-TR" sz="1400" dirty="0">
                <a:effectLst/>
              </a:rPr>
              <a:t> Ödeme Tarihindeki Verilere Göre Yap</a:t>
            </a:r>
            <a:r>
              <a:rPr lang="en-US" sz="1400" dirty="0">
                <a:effectLst/>
              </a:rPr>
              <a:t>ı</a:t>
            </a:r>
            <a:r>
              <a:rPr lang="tr-TR" sz="1400" dirty="0">
                <a:effectLst/>
              </a:rPr>
              <a:t>lan </a:t>
            </a:r>
            <a:r>
              <a:rPr lang="en-US" sz="1400" dirty="0" err="1">
                <a:effectLst/>
              </a:rPr>
              <a:t>İş</a:t>
            </a:r>
            <a:r>
              <a:rPr lang="tr-TR" sz="1400" dirty="0"/>
              <a:t> </a:t>
            </a:r>
            <a:r>
              <a:rPr lang="tr-TR" sz="1400" dirty="0">
                <a:effectLst/>
              </a:rPr>
              <a:t>Göremezlik Tazminat</a:t>
            </a:r>
            <a:r>
              <a:rPr lang="en-US" sz="1400" dirty="0">
                <a:effectLst/>
              </a:rPr>
              <a:t>ı</a:t>
            </a:r>
            <a:r>
              <a:rPr lang="tr-TR" sz="1400" dirty="0">
                <a:effectLst/>
              </a:rPr>
              <a:t> </a:t>
            </a:r>
            <a:r>
              <a:rPr lang="tr-TR" sz="1400" dirty="0" err="1">
                <a:effectLst/>
              </a:rPr>
              <a:t>Hesab</a:t>
            </a:r>
            <a:r>
              <a:rPr lang="en-US" sz="1400" dirty="0">
                <a:effectLst/>
              </a:rPr>
              <a:t>ı</a:t>
            </a:r>
            <a:r>
              <a:rPr lang="tr-TR" sz="1400" dirty="0">
                <a:effectLst/>
              </a:rPr>
              <a:t> </a:t>
            </a:r>
            <a:r>
              <a:rPr lang="tr-TR" sz="1400" dirty="0" err="1">
                <a:effectLst/>
              </a:rPr>
              <a:t>ba</a:t>
            </a:r>
            <a:r>
              <a:rPr lang="en-US" sz="1400" dirty="0">
                <a:effectLst/>
              </a:rPr>
              <a:t>ş</a:t>
            </a:r>
            <a:r>
              <a:rPr lang="tr-TR" sz="1400" dirty="0">
                <a:effectLst/>
              </a:rPr>
              <a:t>l</a:t>
            </a:r>
            <a:r>
              <a:rPr lang="en-US" sz="1400" dirty="0" err="1">
                <a:effectLst/>
              </a:rPr>
              <a:t>ığı</a:t>
            </a:r>
            <a:r>
              <a:rPr lang="tr-TR" sz="1400" dirty="0">
                <a:effectLst/>
              </a:rPr>
              <a:t> alt</a:t>
            </a:r>
            <a:r>
              <a:rPr lang="en-US" sz="1400" dirty="0">
                <a:effectLst/>
              </a:rPr>
              <a:t>ı</a:t>
            </a:r>
            <a:r>
              <a:rPr lang="tr-TR" sz="1400" dirty="0" err="1">
                <a:effectLst/>
              </a:rPr>
              <a:t>nda</a:t>
            </a:r>
            <a:r>
              <a:rPr lang="tr-TR" sz="1400" dirty="0">
                <a:effectLst/>
              </a:rPr>
              <a:t> </a:t>
            </a:r>
            <a:r>
              <a:rPr lang="tr-TR" sz="1400" dirty="0" err="1">
                <a:effectLst/>
              </a:rPr>
              <a:t>incelenmi</a:t>
            </a:r>
            <a:r>
              <a:rPr lang="en-US" sz="1400" dirty="0">
                <a:effectLst/>
              </a:rPr>
              <a:t>ş</a:t>
            </a:r>
            <a:r>
              <a:rPr lang="tr-TR" sz="1400" dirty="0">
                <a:effectLst/>
              </a:rPr>
              <a:t>tir.</a:t>
            </a:r>
            <a:br>
              <a:rPr lang="tr-TR" sz="1400" dirty="0">
                <a:effectLst/>
              </a:rPr>
            </a:br>
            <a:br>
              <a:rPr lang="tr-TR" sz="1400" dirty="0">
                <a:effectLst/>
              </a:rPr>
            </a:br>
            <a:r>
              <a:rPr lang="tr-TR" sz="1400" dirty="0">
                <a:effectLst/>
              </a:rPr>
              <a:t>	Yap</a:t>
            </a:r>
            <a:r>
              <a:rPr lang="en-US" sz="1400" dirty="0">
                <a:effectLst/>
              </a:rPr>
              <a:t>ı</a:t>
            </a:r>
            <a:r>
              <a:rPr lang="tr-TR" sz="1400" dirty="0">
                <a:effectLst/>
              </a:rPr>
              <a:t>lan ödemenin zarar</a:t>
            </a:r>
            <a:r>
              <a:rPr lang="en-US" sz="1400" dirty="0">
                <a:effectLst/>
              </a:rPr>
              <a:t>ı</a:t>
            </a:r>
            <a:r>
              <a:rPr lang="tr-TR" sz="1400" dirty="0">
                <a:effectLst/>
              </a:rPr>
              <a:t> kar</a:t>
            </a:r>
            <a:r>
              <a:rPr lang="en-US" sz="1400" dirty="0" err="1">
                <a:effectLst/>
              </a:rPr>
              <a:t>şı</a:t>
            </a:r>
            <a:r>
              <a:rPr lang="tr-TR" sz="1400" dirty="0">
                <a:effectLst/>
              </a:rPr>
              <a:t>lamada yeterli </a:t>
            </a:r>
            <a:r>
              <a:rPr lang="tr-TR" sz="1400" dirty="0" err="1">
                <a:effectLst/>
              </a:rPr>
              <a:t>olmad</a:t>
            </a:r>
            <a:r>
              <a:rPr lang="en-US" sz="1400" dirty="0" err="1">
                <a:effectLst/>
              </a:rPr>
              <a:t>ığı</a:t>
            </a:r>
            <a:r>
              <a:rPr lang="tr-TR" sz="1400" dirty="0">
                <a:effectLst/>
              </a:rPr>
              <a:t> durum için ise güncel hesap tarihi olan 03.02.2020 tarihi itibar</a:t>
            </a:r>
            <a:r>
              <a:rPr lang="en-US" sz="1400" dirty="0">
                <a:effectLst/>
              </a:rPr>
              <a:t>ı</a:t>
            </a:r>
            <a:r>
              <a:rPr lang="tr-TR" sz="1400" dirty="0" err="1">
                <a:effectLst/>
              </a:rPr>
              <a:t>yla</a:t>
            </a:r>
            <a:r>
              <a:rPr lang="tr-TR" sz="1400" dirty="0">
                <a:effectLst/>
              </a:rPr>
              <a:t> yeniden hesaplama yap</a:t>
            </a:r>
            <a:r>
              <a:rPr lang="en-US" sz="1400" dirty="0">
                <a:effectLst/>
              </a:rPr>
              <a:t>ı</a:t>
            </a:r>
            <a:r>
              <a:rPr lang="tr-TR" sz="1400" dirty="0" err="1">
                <a:effectLst/>
              </a:rPr>
              <a:t>lm</a:t>
            </a:r>
            <a:r>
              <a:rPr lang="en-US" sz="1400" dirty="0" err="1">
                <a:effectLst/>
              </a:rPr>
              <a:t>ış</a:t>
            </a:r>
            <a:r>
              <a:rPr lang="tr-TR" sz="1400" dirty="0">
                <a:effectLst/>
              </a:rPr>
              <a:t>, sigorta </a:t>
            </a:r>
            <a:r>
              <a:rPr lang="en-US" sz="1400" dirty="0">
                <a:effectLst/>
              </a:rPr>
              <a:t>ş</a:t>
            </a:r>
            <a:r>
              <a:rPr lang="tr-TR" sz="1400" dirty="0" err="1">
                <a:effectLst/>
              </a:rPr>
              <a:t>irketinin</a:t>
            </a:r>
            <a:r>
              <a:rPr lang="tr-TR" sz="1400" dirty="0"/>
              <a:t> </a:t>
            </a:r>
            <a:r>
              <a:rPr lang="tr-TR" sz="1400" dirty="0">
                <a:effectLst/>
              </a:rPr>
              <a:t>ödeme tutar</a:t>
            </a:r>
            <a:r>
              <a:rPr lang="en-US" sz="1400" dirty="0">
                <a:effectLst/>
              </a:rPr>
              <a:t>ı</a:t>
            </a:r>
            <a:r>
              <a:rPr lang="tr-TR" sz="1400" dirty="0">
                <a:effectLst/>
              </a:rPr>
              <a:t>, %9 kanuni faiz oran</a:t>
            </a:r>
            <a:r>
              <a:rPr lang="en-US" sz="1400" dirty="0">
                <a:effectLst/>
              </a:rPr>
              <a:t>ı</a:t>
            </a:r>
            <a:r>
              <a:rPr lang="tr-TR" sz="1400" dirty="0">
                <a:effectLst/>
              </a:rPr>
              <a:t> ile güncellenerek hesaplanan tazminat tutar</a:t>
            </a:r>
            <a:r>
              <a:rPr lang="en-US" sz="1400" dirty="0">
                <a:effectLst/>
              </a:rPr>
              <a:t>ı</a:t>
            </a:r>
            <a:r>
              <a:rPr lang="tr-TR" sz="1400" dirty="0" err="1">
                <a:effectLst/>
              </a:rPr>
              <a:t>ndan</a:t>
            </a:r>
            <a:r>
              <a:rPr lang="tr-TR" sz="1400" dirty="0"/>
              <a:t> </a:t>
            </a:r>
            <a:r>
              <a:rPr lang="tr-TR" sz="1400" dirty="0" err="1">
                <a:effectLst/>
              </a:rPr>
              <a:t>dü</a:t>
            </a:r>
            <a:r>
              <a:rPr lang="en-US" sz="1400" dirty="0">
                <a:effectLst/>
              </a:rPr>
              <a:t>ş</a:t>
            </a:r>
            <a:r>
              <a:rPr lang="tr-TR" sz="1400" dirty="0" err="1">
                <a:effectLst/>
              </a:rPr>
              <a:t>ülmü</a:t>
            </a:r>
            <a:r>
              <a:rPr lang="en-US" sz="1400" dirty="0">
                <a:effectLst/>
              </a:rPr>
              <a:t>ş</a:t>
            </a:r>
            <a:r>
              <a:rPr lang="tr-TR" sz="1400" dirty="0">
                <a:effectLst/>
              </a:rPr>
              <a:t> ve her bir yöntem için bakiye tazminat tutar</a:t>
            </a:r>
            <a:r>
              <a:rPr lang="en-US" sz="1400" dirty="0">
                <a:effectLst/>
              </a:rPr>
              <a:t>ı</a:t>
            </a:r>
            <a:r>
              <a:rPr lang="tr-TR" sz="1400" dirty="0">
                <a:effectLst/>
              </a:rPr>
              <a:t> </a:t>
            </a:r>
            <a:r>
              <a:rPr lang="tr-TR" sz="1400" dirty="0" err="1">
                <a:effectLst/>
              </a:rPr>
              <a:t>hesaplanm</a:t>
            </a:r>
            <a:r>
              <a:rPr lang="en-US" sz="1400" dirty="0" err="1">
                <a:effectLst/>
              </a:rPr>
              <a:t>ış</a:t>
            </a:r>
            <a:r>
              <a:rPr lang="tr-TR" sz="1400" dirty="0">
                <a:effectLst/>
              </a:rPr>
              <a:t> ve Güncel Hesap Tarihindeki Verilere Göre Yap</a:t>
            </a:r>
            <a:r>
              <a:rPr lang="en-US" sz="1400" dirty="0">
                <a:effectLst/>
              </a:rPr>
              <a:t>ı</a:t>
            </a:r>
            <a:r>
              <a:rPr lang="tr-TR" sz="1400" dirty="0">
                <a:effectLst/>
              </a:rPr>
              <a:t>lan I</a:t>
            </a:r>
            <a:r>
              <a:rPr lang="en-US" sz="1400" dirty="0">
                <a:effectLst/>
              </a:rPr>
              <a:t>ş</a:t>
            </a:r>
            <a:r>
              <a:rPr lang="tr-TR" sz="1400" dirty="0">
                <a:effectLst/>
              </a:rPr>
              <a:t> Göremezlik Tazminat</a:t>
            </a:r>
            <a:r>
              <a:rPr lang="en-US" sz="1400" dirty="0">
                <a:effectLst/>
              </a:rPr>
              <a:t>ı</a:t>
            </a:r>
            <a:r>
              <a:rPr lang="tr-TR" sz="1400" dirty="0">
                <a:effectLst/>
              </a:rPr>
              <a:t> </a:t>
            </a:r>
            <a:r>
              <a:rPr lang="tr-TR" sz="1400" dirty="0" err="1">
                <a:effectLst/>
              </a:rPr>
              <a:t>Hesab</a:t>
            </a:r>
            <a:r>
              <a:rPr lang="en-US" sz="1400" dirty="0">
                <a:effectLst/>
              </a:rPr>
              <a:t>ı</a:t>
            </a:r>
            <a:r>
              <a:rPr lang="tr-TR" sz="1400" dirty="0">
                <a:effectLst/>
              </a:rPr>
              <a:t> </a:t>
            </a:r>
            <a:r>
              <a:rPr lang="tr-TR" sz="1400" dirty="0" err="1">
                <a:effectLst/>
              </a:rPr>
              <a:t>ba</a:t>
            </a:r>
            <a:r>
              <a:rPr lang="en-US" sz="1400" dirty="0">
                <a:effectLst/>
              </a:rPr>
              <a:t>ş</a:t>
            </a:r>
            <a:r>
              <a:rPr lang="tr-TR" sz="1400" dirty="0">
                <a:effectLst/>
              </a:rPr>
              <a:t>l</a:t>
            </a:r>
            <a:r>
              <a:rPr lang="en-US" sz="1400" dirty="0" err="1">
                <a:effectLst/>
              </a:rPr>
              <a:t>ığı</a:t>
            </a:r>
            <a:r>
              <a:rPr lang="tr-TR" sz="1400" dirty="0">
                <a:effectLst/>
              </a:rPr>
              <a:t> alt</a:t>
            </a:r>
            <a:r>
              <a:rPr lang="en-US" sz="1400" dirty="0">
                <a:effectLst/>
              </a:rPr>
              <a:t>ı</a:t>
            </a:r>
            <a:r>
              <a:rPr lang="tr-TR" sz="1400" dirty="0" err="1">
                <a:effectLst/>
              </a:rPr>
              <a:t>nda</a:t>
            </a:r>
            <a:r>
              <a:rPr lang="tr-TR" sz="1400" dirty="0">
                <a:effectLst/>
              </a:rPr>
              <a:t> </a:t>
            </a:r>
            <a:r>
              <a:rPr lang="tr-TR" sz="1400" dirty="0" err="1">
                <a:effectLst/>
              </a:rPr>
              <a:t>detayl</a:t>
            </a:r>
            <a:r>
              <a:rPr lang="en-US" sz="1400" dirty="0">
                <a:effectLst/>
              </a:rPr>
              <a:t>ı</a:t>
            </a:r>
            <a:r>
              <a:rPr lang="tr-TR" sz="1400" dirty="0"/>
              <a:t> </a:t>
            </a:r>
            <a:r>
              <a:rPr lang="tr-TR" sz="1400" dirty="0">
                <a:effectLst/>
              </a:rPr>
              <a:t>olarak </a:t>
            </a:r>
            <a:r>
              <a:rPr lang="tr-TR" sz="1400" dirty="0" err="1">
                <a:effectLst/>
              </a:rPr>
              <a:t>incelenmi</a:t>
            </a:r>
            <a:r>
              <a:rPr lang="en-US" sz="1400" dirty="0">
                <a:effectLst/>
              </a:rPr>
              <a:t>ş</a:t>
            </a:r>
            <a:r>
              <a:rPr lang="tr-TR" sz="1400" dirty="0">
                <a:effectLst/>
              </a:rPr>
              <a:t>tir.</a:t>
            </a:r>
            <a:endParaRPr lang="tr-TR" sz="1400" kern="100" dirty="0">
              <a:effectLst/>
              <a:ea typeface="Calibri" panose="020F0502020204030204" pitchFamily="34" charset="0"/>
              <a:cs typeface="Times New Roman" panose="02020603050405020304" pitchFamily="18" charset="0"/>
            </a:endParaRPr>
          </a:p>
          <a:p>
            <a:endParaRPr lang="tr-TR" kern="100" dirty="0">
              <a:latin typeface="Calibri" panose="020F0502020204030204" pitchFamily="34" charset="0"/>
              <a:ea typeface="Calibri" panose="020F0502020204030204" pitchFamily="34" charset="0"/>
              <a:cs typeface="Times New Roman" panose="02020603050405020304" pitchFamily="18" charset="0"/>
            </a:endParaRPr>
          </a:p>
          <a:p>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Tree>
    <p:extLst>
      <p:ext uri="{BB962C8B-B14F-4D97-AF65-F5344CB8AC3E}">
        <p14:creationId xmlns:p14="http://schemas.microsoft.com/office/powerpoint/2010/main" val="595776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A26FE24-B272-36F3-8F8B-155519C44AC2}"/>
              </a:ext>
            </a:extLst>
          </p:cNvPr>
          <p:cNvSpPr txBox="1"/>
          <p:nvPr/>
        </p:nvSpPr>
        <p:spPr>
          <a:xfrm>
            <a:off x="701040" y="701040"/>
            <a:ext cx="10340340" cy="4524315"/>
          </a:xfrm>
          <a:prstGeom prst="rect">
            <a:avLst/>
          </a:prstGeom>
          <a:noFill/>
        </p:spPr>
        <p:txBody>
          <a:bodyPr wrap="square" rtlCol="0">
            <a:spAutoFit/>
          </a:bodyPr>
          <a:lstStyle/>
          <a:p>
            <a:r>
              <a:rPr lang="tr-TR" sz="1800" kern="100" dirty="0">
                <a:effectLst/>
                <a:latin typeface="Microsoft YaHei" panose="020B0503020204020204" pitchFamily="34" charset="-122"/>
                <a:ea typeface="Calibri" panose="020F0502020204030204" pitchFamily="34" charset="0"/>
                <a:cs typeface="Times New Roman" panose="02020603050405020304" pitchFamily="18" charset="0"/>
              </a:rPr>
              <a:t>Progresif Rant Yöntemi</a:t>
            </a: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Sigorta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irketi</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ödeme tarihindeki verilere göre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davac</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zarar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kar</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lan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p kar</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lanmad</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ığı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belirlenirken, öncelikle hesaplama tarihi olarak sigorta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irketi</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ödeme tarihi olan 18.02.2019 al</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nm</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ış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r.</a:t>
            </a:r>
          </a:p>
          <a:p>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I. Sigorta </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irketi</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 Ödeme Tarihindeki Verilere Göre Yap</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lan </a:t>
            </a:r>
            <a:r>
              <a:rPr lang="en-US" sz="1400" u="sng" kern="100" dirty="0" err="1">
                <a:effectLst/>
                <a:latin typeface="Calibri" panose="020F0502020204030204" pitchFamily="34" charset="0"/>
                <a:ea typeface="Calibri" panose="020F0502020204030204" pitchFamily="34" charset="0"/>
                <a:cs typeface="Times New Roman" panose="02020603050405020304" pitchFamily="18" charset="0"/>
              </a:rPr>
              <a:t>İş</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 Göremezlik Tazminat</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400" u="sng" kern="100" dirty="0" err="1">
                <a:effectLst/>
                <a:latin typeface="Calibri" panose="020F0502020204030204" pitchFamily="34" charset="0"/>
                <a:ea typeface="Calibri" panose="020F0502020204030204" pitchFamily="34" charset="0"/>
                <a:cs typeface="Times New Roman" panose="02020603050405020304" pitchFamily="18" charset="0"/>
              </a:rPr>
              <a:t>Hesab</a:t>
            </a:r>
            <a:r>
              <a:rPr lang="en-US" sz="1400" u="sng"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u="sng"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 Tazminat Süresinin Belirlenmesi</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Zeynep Esen Ak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01.09.2017 kaza ve 18.02.2019 sigorta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irketi</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ödeme tarihleri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ya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ve PMF 1931 Hayat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Tablosu'na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 beklenen ya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am süresi 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ğı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daki</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tabloda gösterilmektedir.</a:t>
            </a:r>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Malul kalan kişinin tazminat hesabını etkileyen tüm durumların gösterildiği, malulün yaşı dikkate alınarak çizilen yaşam çizelgesi aşağıda verilmiştir.</a:t>
            </a: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Resim 5" descr="metin, ekran görüntüsü, çizgi, yazı tipi içeren bir resim&#10;&#10;Açıklama otomatik olarak oluşturuldu">
            <a:extLst>
              <a:ext uri="{FF2B5EF4-FFF2-40B4-BE49-F238E27FC236}">
                <a16:creationId xmlns:a16="http://schemas.microsoft.com/office/drawing/2014/main" id="{165C0B3A-086B-DE15-3EDB-248B1E644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070920"/>
            <a:ext cx="7452360" cy="1181100"/>
          </a:xfrm>
          <a:prstGeom prst="rect">
            <a:avLst/>
          </a:prstGeom>
        </p:spPr>
      </p:pic>
      <p:pic>
        <p:nvPicPr>
          <p:cNvPr id="8" name="Resim 7" descr="metin, makbuz içeren bir resim&#10;&#10;Açıklama otomatik olarak oluşturuldu">
            <a:extLst>
              <a:ext uri="{FF2B5EF4-FFF2-40B4-BE49-F238E27FC236}">
                <a16:creationId xmlns:a16="http://schemas.microsoft.com/office/drawing/2014/main" id="{F85DA87C-CC0E-C708-F40F-E03F4B51F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 y="4956609"/>
            <a:ext cx="5638800" cy="1329891"/>
          </a:xfrm>
          <a:prstGeom prst="rect">
            <a:avLst/>
          </a:prstGeom>
        </p:spPr>
      </p:pic>
    </p:spTree>
    <p:extLst>
      <p:ext uri="{BB962C8B-B14F-4D97-AF65-F5344CB8AC3E}">
        <p14:creationId xmlns:p14="http://schemas.microsoft.com/office/powerpoint/2010/main" val="1485027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D7E08CF-FE8F-876C-2FB9-3D6B5DC12B42}"/>
              </a:ext>
            </a:extLst>
          </p:cNvPr>
          <p:cNvSpPr txBox="1"/>
          <p:nvPr/>
        </p:nvSpPr>
        <p:spPr>
          <a:xfrm>
            <a:off x="815340" y="1848181"/>
            <a:ext cx="10934700" cy="2492990"/>
          </a:xfrm>
          <a:prstGeom prst="rect">
            <a:avLst/>
          </a:prstGeom>
          <a:noFill/>
        </p:spPr>
        <p:txBody>
          <a:bodyPr wrap="square" rtlCol="0">
            <a:spAutoFit/>
          </a:bodyPr>
          <a:lstStyle/>
          <a:p>
            <a:r>
              <a:rPr lang="tr-TR" sz="1400" b="0" i="0" dirty="0">
                <a:effectLst/>
              </a:rPr>
              <a:t>Malul kalan kişi için iş göremezlik tazminatı, kaza tarihinden sigorta şirketi ödeme tarihine kadar olan dönem için işlemiş dönem, sigorta şirketi ödeme tarihinden sonrası için ise işleyecek dönem olmak üzere iki ayrı dönem için hesaplanmıştır.</a:t>
            </a:r>
            <a:br>
              <a:rPr lang="tr-TR" sz="1400" dirty="0"/>
            </a:br>
            <a:endParaRPr lang="tr-TR" sz="1400" dirty="0"/>
          </a:p>
          <a:p>
            <a:r>
              <a:rPr lang="tr-TR" sz="1600" b="0" i="0" dirty="0">
                <a:effectLst/>
              </a:rPr>
              <a:t>B. İşlemiş Dönem İGT Hesabı (01.09.2017 - 17.02.2019)</a:t>
            </a:r>
            <a:br>
              <a:rPr lang="tr-TR" sz="1400" dirty="0"/>
            </a:br>
            <a:endParaRPr lang="tr-TR" sz="1400" dirty="0"/>
          </a:p>
          <a:p>
            <a:r>
              <a:rPr lang="tr-TR" sz="1400" b="0" i="0" dirty="0">
                <a:effectLst/>
              </a:rPr>
              <a:t>	Zeynep Esen Akın'ın 01.09.2017 17.12.2019 tarihleri arasındaki işlemiş dönem gelirine ilişkin </a:t>
            </a:r>
            <a:r>
              <a:rPr lang="tr-TR" sz="1400" b="0" i="0" dirty="0" err="1">
                <a:effectLst/>
              </a:rPr>
              <a:t>AGİ'siz</a:t>
            </a:r>
            <a:r>
              <a:rPr lang="tr-TR" sz="1400" b="0" i="0" dirty="0">
                <a:effectLst/>
              </a:rPr>
              <a:t> net asgari ücret ve AGİ tutarları, asgari ücretlerin değiştiği tarihler dikkate alınarak, aşağıdaki tabloda gösterilmiştir. İşlemiş dönem boyunca, Zeynep Esen Akın’ın geliri evli, eşi çalışan, çocuksuz durumuna uygun AGİ tutarı göz önünde bulundurularak</a:t>
            </a:r>
            <a:br>
              <a:rPr lang="tr-TR" sz="1400" dirty="0"/>
            </a:br>
            <a:r>
              <a:rPr lang="tr-TR" sz="1400" b="0" i="0" dirty="0">
                <a:effectLst/>
              </a:rPr>
              <a:t>belirlenmiş ve aşağıdaki tabloda gösterilmiştir.</a:t>
            </a:r>
          </a:p>
          <a:p>
            <a:endParaRPr lang="tr-TR" sz="1400" dirty="0"/>
          </a:p>
          <a:p>
            <a:endParaRPr lang="tr-TR" sz="1400" dirty="0"/>
          </a:p>
        </p:txBody>
      </p:sp>
      <p:pic>
        <p:nvPicPr>
          <p:cNvPr id="6" name="Resim 5" descr="metin, yazı tipi, gazete, sayı, numara içeren bir resim&#10;&#10;Açıklama otomatik olarak oluşturuldu">
            <a:extLst>
              <a:ext uri="{FF2B5EF4-FFF2-40B4-BE49-F238E27FC236}">
                <a16:creationId xmlns:a16="http://schemas.microsoft.com/office/drawing/2014/main" id="{69CFDF83-D112-4AFA-E479-2FA2A2E5F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 y="4135431"/>
            <a:ext cx="7520940" cy="1057456"/>
          </a:xfrm>
          <a:prstGeom prst="rect">
            <a:avLst/>
          </a:prstGeom>
        </p:spPr>
      </p:pic>
    </p:spTree>
    <p:extLst>
      <p:ext uri="{BB962C8B-B14F-4D97-AF65-F5344CB8AC3E}">
        <p14:creationId xmlns:p14="http://schemas.microsoft.com/office/powerpoint/2010/main" val="621833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B0400C0-BB5B-FC71-99CF-31CABB151ECD}"/>
              </a:ext>
            </a:extLst>
          </p:cNvPr>
          <p:cNvSpPr txBox="1"/>
          <p:nvPr/>
        </p:nvSpPr>
        <p:spPr>
          <a:xfrm>
            <a:off x="601980" y="899160"/>
            <a:ext cx="10576560" cy="3877985"/>
          </a:xfrm>
          <a:prstGeom prst="rect">
            <a:avLst/>
          </a:prstGeom>
          <a:noFill/>
        </p:spPr>
        <p:txBody>
          <a:bodyPr wrap="square" rtlCol="0">
            <a:spAutoFit/>
          </a:bodyPr>
          <a:lstStyle/>
          <a:p>
            <a:r>
              <a:rPr lang="en-US" kern="100" dirty="0" err="1">
                <a:effectLst/>
                <a:ea typeface="Calibri" panose="020F0502020204030204" pitchFamily="34" charset="0"/>
                <a:cs typeface="Times New Roman" panose="02020603050405020304" pitchFamily="18" charset="0"/>
              </a:rPr>
              <a:t>İş</a:t>
            </a:r>
            <a:r>
              <a:rPr lang="tr-TR" kern="100" dirty="0" err="1">
                <a:effectLst/>
                <a:ea typeface="Calibri" panose="020F0502020204030204" pitchFamily="34" charset="0"/>
                <a:cs typeface="Times New Roman" panose="02020603050405020304" pitchFamily="18" charset="0"/>
              </a:rPr>
              <a:t>lemi</a:t>
            </a:r>
            <a:r>
              <a:rPr lang="en-US" kern="100" dirty="0">
                <a:effectLst/>
                <a:ea typeface="Calibri" panose="020F0502020204030204" pitchFamily="34" charset="0"/>
                <a:cs typeface="Times New Roman" panose="02020603050405020304" pitchFamily="18" charset="0"/>
              </a:rPr>
              <a:t>ş</a:t>
            </a:r>
            <a:r>
              <a:rPr lang="tr-TR" kern="100" dirty="0">
                <a:effectLst/>
                <a:ea typeface="Calibri" panose="020F0502020204030204" pitchFamily="34" charset="0"/>
                <a:cs typeface="Times New Roman" panose="02020603050405020304" pitchFamily="18" charset="0"/>
              </a:rPr>
              <a:t> Dönem Net Gelir</a:t>
            </a: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 (1.270,75 TL + 133,31 TL) x 4 ay</a:t>
            </a:r>
            <a:br>
              <a:rPr lang="tr-TR" sz="1400" kern="100" dirty="0">
                <a:effectLst/>
                <a:ea typeface="Calibri" panose="020F0502020204030204" pitchFamily="34" charset="0"/>
                <a:cs typeface="Times New Roman" panose="02020603050405020304" pitchFamily="18" charset="0"/>
              </a:rPr>
            </a:b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+(1.450,91 TL + 152, 21 TL) x 12 ay</a:t>
            </a:r>
            <a:br>
              <a:rPr lang="tr-TR" sz="1400" kern="100" dirty="0">
                <a:effectLst/>
                <a:ea typeface="Calibri" panose="020F0502020204030204" pitchFamily="34" charset="0"/>
                <a:cs typeface="Times New Roman" panose="02020603050405020304" pitchFamily="18" charset="0"/>
              </a:rPr>
            </a:b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 (1.829, 02 TL + 191,88 TL) x 1,566667 ay</a:t>
            </a:r>
            <a:br>
              <a:rPr lang="tr-TR" sz="1400" kern="100" dirty="0">
                <a:effectLst/>
                <a:ea typeface="Calibri" panose="020F0502020204030204" pitchFamily="34" charset="0"/>
                <a:cs typeface="Times New Roman" panose="02020603050405020304" pitchFamily="18" charset="0"/>
              </a:rPr>
            </a:b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 (1.404, 06 TL x 4 ay)</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+(1.603, 12 TL x 12 ay)</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 (2.020, 90 TL x 1,566667 ay)</a:t>
            </a: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                   </a:t>
            </a:r>
          </a:p>
          <a:p>
            <a:r>
              <a:rPr lang="tr-TR" sz="1400" kern="100" dirty="0">
                <a:ea typeface="Calibri" panose="020F0502020204030204" pitchFamily="34" charset="0"/>
                <a:cs typeface="Times New Roman" panose="02020603050405020304" pitchFamily="18" charset="0"/>
              </a:rPr>
              <a:t>                                        = </a:t>
            </a:r>
            <a:r>
              <a:rPr lang="tr-TR" sz="1400" kern="100" dirty="0">
                <a:effectLst/>
                <a:ea typeface="Calibri" panose="020F0502020204030204" pitchFamily="34" charset="0"/>
                <a:cs typeface="Times New Roman" panose="02020603050405020304" pitchFamily="18" charset="0"/>
              </a:rPr>
              <a:t>5.616,24 TL + 19.237, 44 TL + 3.166,08 TL</a:t>
            </a:r>
          </a:p>
          <a:p>
            <a:r>
              <a:rPr lang="tr-TR" sz="1400" kern="100" dirty="0">
                <a:ea typeface="Calibri" panose="020F0502020204030204" pitchFamily="34" charset="0"/>
                <a:cs typeface="Times New Roman" panose="02020603050405020304" pitchFamily="18" charset="0"/>
              </a:rPr>
              <a:t> </a:t>
            </a:r>
          </a:p>
          <a:p>
            <a:r>
              <a:rPr lang="tr-TR" sz="1400" kern="100" dirty="0">
                <a:effectLst/>
                <a:ea typeface="Calibri" panose="020F0502020204030204" pitchFamily="34" charset="0"/>
                <a:cs typeface="Times New Roman" panose="02020603050405020304" pitchFamily="18" charset="0"/>
              </a:rPr>
              <a:t>                                        =28.019,76</a:t>
            </a:r>
          </a:p>
          <a:p>
            <a:endParaRPr lang="tr-TR" dirty="0"/>
          </a:p>
        </p:txBody>
      </p:sp>
    </p:spTree>
    <p:extLst>
      <p:ext uri="{BB962C8B-B14F-4D97-AF65-F5344CB8AC3E}">
        <p14:creationId xmlns:p14="http://schemas.microsoft.com/office/powerpoint/2010/main" val="202975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D186699-77B4-EF43-BFD6-E9E4C7905D6A}"/>
              </a:ext>
            </a:extLst>
          </p:cNvPr>
          <p:cNvSpPr txBox="1"/>
          <p:nvPr/>
        </p:nvSpPr>
        <p:spPr>
          <a:xfrm>
            <a:off x="845820" y="843677"/>
            <a:ext cx="10500360" cy="3447098"/>
          </a:xfrm>
          <a:prstGeom prst="rect">
            <a:avLst/>
          </a:prstGeom>
          <a:noFill/>
        </p:spPr>
        <p:txBody>
          <a:bodyPr wrap="square" rtlCol="0">
            <a:spAutoFit/>
          </a:bodyPr>
          <a:lstStyle/>
          <a:p>
            <a:r>
              <a:rPr lang="tr-TR" sz="1800" dirty="0">
                <a:effectLst/>
                <a:latin typeface="Microsoft YaHei" panose="020B0503020204020204" pitchFamily="34" charset="-122"/>
                <a:cs typeface="Times New Roman" panose="02020603050405020304" pitchFamily="18" charset="0"/>
              </a:rPr>
              <a:t>I</a:t>
            </a:r>
            <a:r>
              <a:rPr lang="en-US" sz="1800" dirty="0">
                <a:effectLst/>
                <a:latin typeface="Microsoft YaHei" panose="020B0503020204020204" pitchFamily="34" charset="-122"/>
                <a:cs typeface="Times New Roman" panose="02020603050405020304" pitchFamily="18" charset="0"/>
              </a:rPr>
              <a:t>ş</a:t>
            </a:r>
            <a:r>
              <a:rPr lang="tr-TR" sz="1800" dirty="0" err="1">
                <a:effectLst/>
                <a:latin typeface="Microsoft YaHei" panose="020B0503020204020204" pitchFamily="34" charset="-122"/>
                <a:cs typeface="Times New Roman" panose="02020603050405020304" pitchFamily="18" charset="0"/>
              </a:rPr>
              <a:t>lemi</a:t>
            </a:r>
            <a:r>
              <a:rPr lang="en-US" sz="1800" dirty="0">
                <a:effectLst/>
                <a:latin typeface="Microsoft YaHei" panose="020B0503020204020204" pitchFamily="34" charset="-122"/>
                <a:cs typeface="Times New Roman" panose="02020603050405020304" pitchFamily="18" charset="0"/>
              </a:rPr>
              <a:t>ş</a:t>
            </a:r>
            <a:r>
              <a:rPr lang="tr-TR" sz="1800" dirty="0">
                <a:effectLst/>
                <a:latin typeface="Microsoft YaHei" panose="020B0503020204020204" pitchFamily="34" charset="-122"/>
                <a:cs typeface="Times New Roman" panose="02020603050405020304" pitchFamily="18" charset="0"/>
              </a:rPr>
              <a:t> Dönem Sürekli </a:t>
            </a:r>
            <a:r>
              <a:rPr lang="en-US" sz="1800" dirty="0">
                <a:effectLst/>
                <a:latin typeface="Microsoft YaHei" panose="020B0503020204020204" pitchFamily="34" charset="-122"/>
                <a:cs typeface="Times New Roman" panose="02020603050405020304" pitchFamily="18" charset="0"/>
              </a:rPr>
              <a:t>İ</a:t>
            </a:r>
            <a:r>
              <a:rPr lang="tr-TR" sz="1800" dirty="0">
                <a:effectLst/>
                <a:latin typeface="Microsoft YaHei" panose="020B0503020204020204" pitchFamily="34" charset="-122"/>
                <a:cs typeface="Times New Roman" panose="02020603050405020304" pitchFamily="18" charset="0"/>
              </a:rPr>
              <a:t>GT </a:t>
            </a:r>
            <a:r>
              <a:rPr lang="tr-TR" sz="1800" dirty="0" err="1">
                <a:effectLst/>
                <a:latin typeface="Microsoft YaHei" panose="020B0503020204020204" pitchFamily="34" charset="-122"/>
                <a:cs typeface="Times New Roman" panose="02020603050405020304" pitchFamily="18" charset="0"/>
              </a:rPr>
              <a:t>Hesab</a:t>
            </a:r>
            <a:r>
              <a:rPr lang="en-US" sz="1800" dirty="0">
                <a:effectLst/>
                <a:latin typeface="Microsoft YaHei" panose="020B0503020204020204" pitchFamily="34" charset="-122"/>
                <a:cs typeface="Times New Roman" panose="02020603050405020304" pitchFamily="18" charset="0"/>
              </a:rPr>
              <a:t>ı</a:t>
            </a:r>
            <a:r>
              <a:rPr lang="tr-TR" sz="1800" dirty="0">
                <a:effectLst/>
                <a:latin typeface="Microsoft YaHei" panose="020B0503020204020204" pitchFamily="34" charset="-122"/>
                <a:cs typeface="Times New Roman" panose="02020603050405020304" pitchFamily="18" charset="0"/>
              </a:rPr>
              <a:t>:</a:t>
            </a:r>
            <a:br>
              <a:rPr lang="tr-TR" dirty="0">
                <a:effectLst/>
              </a:rPr>
            </a:br>
            <a:r>
              <a:rPr lang="tr-TR" dirty="0">
                <a:effectLst/>
              </a:rPr>
              <a:t>	</a:t>
            </a:r>
            <a:r>
              <a:rPr lang="en-US" sz="1400" dirty="0" err="1">
                <a:effectLst/>
              </a:rPr>
              <a:t>İşlemiş</a:t>
            </a:r>
            <a:r>
              <a:rPr lang="en-US" sz="1400" dirty="0">
                <a:effectLst/>
              </a:rPr>
              <a:t> </a:t>
            </a:r>
            <a:r>
              <a:rPr lang="en-US" sz="1400" dirty="0" err="1">
                <a:effectLst/>
              </a:rPr>
              <a:t>dönem</a:t>
            </a:r>
            <a:r>
              <a:rPr lang="en-US" sz="1400" dirty="0">
                <a:effectLst/>
              </a:rPr>
              <a:t> </a:t>
            </a:r>
            <a:r>
              <a:rPr lang="en-US" sz="1400" dirty="0" err="1">
                <a:effectLst/>
              </a:rPr>
              <a:t>sürekli</a:t>
            </a:r>
            <a:r>
              <a:rPr lang="en-US" sz="1400" dirty="0">
                <a:effectLst/>
              </a:rPr>
              <a:t> </a:t>
            </a:r>
            <a:r>
              <a:rPr lang="en-US" sz="1400" dirty="0" err="1">
                <a:effectLst/>
              </a:rPr>
              <a:t>iş</a:t>
            </a:r>
            <a:r>
              <a:rPr lang="en-US" sz="1400" dirty="0">
                <a:effectLst/>
              </a:rPr>
              <a:t> </a:t>
            </a:r>
            <a:r>
              <a:rPr lang="en-US" sz="1400" dirty="0" err="1">
                <a:effectLst/>
              </a:rPr>
              <a:t>göremezlik</a:t>
            </a:r>
            <a:r>
              <a:rPr lang="en-US" sz="1400" dirty="0">
                <a:effectLst/>
              </a:rPr>
              <a:t> </a:t>
            </a:r>
            <a:r>
              <a:rPr lang="en-US" sz="1400" dirty="0" err="1">
                <a:effectLst/>
              </a:rPr>
              <a:t>tazminatı</a:t>
            </a:r>
            <a:r>
              <a:rPr lang="en-US" sz="1400" dirty="0">
                <a:effectLst/>
              </a:rPr>
              <a:t>, </a:t>
            </a:r>
            <a:r>
              <a:rPr lang="en-US" sz="1400" dirty="0" err="1">
                <a:effectLst/>
              </a:rPr>
              <a:t>hesaplanan</a:t>
            </a:r>
            <a:r>
              <a:rPr lang="en-US" sz="1400" dirty="0">
                <a:effectLst/>
              </a:rPr>
              <a:t> </a:t>
            </a:r>
            <a:r>
              <a:rPr lang="en-US" sz="1400" dirty="0" err="1">
                <a:effectLst/>
              </a:rPr>
              <a:t>dönem</a:t>
            </a:r>
            <a:r>
              <a:rPr lang="en-US" sz="1400" dirty="0">
                <a:effectLst/>
              </a:rPr>
              <a:t> net </a:t>
            </a:r>
            <a:r>
              <a:rPr lang="en-US" sz="1400" dirty="0" err="1">
                <a:effectLst/>
              </a:rPr>
              <a:t>geliri</a:t>
            </a:r>
            <a:r>
              <a:rPr lang="en-US" sz="1400" dirty="0">
                <a:effectLst/>
              </a:rPr>
              <a:t> </a:t>
            </a:r>
            <a:r>
              <a:rPr lang="en-US" sz="1400" dirty="0" err="1">
                <a:effectLst/>
              </a:rPr>
              <a:t>ile</a:t>
            </a:r>
            <a:r>
              <a:rPr lang="en-US" sz="1400" dirty="0">
                <a:effectLst/>
              </a:rPr>
              <a:t> %38</a:t>
            </a:r>
            <a:r>
              <a:rPr lang="tr-TR" sz="1400" dirty="0"/>
              <a:t> </a:t>
            </a:r>
            <a:r>
              <a:rPr lang="tr-TR" sz="1400" dirty="0">
                <a:effectLst/>
              </a:rPr>
              <a:t>sürekli i</a:t>
            </a:r>
            <a:r>
              <a:rPr lang="en-US" sz="1400" dirty="0">
                <a:effectLst/>
              </a:rPr>
              <a:t>ş</a:t>
            </a:r>
            <a:r>
              <a:rPr lang="tr-TR" sz="1400" dirty="0">
                <a:effectLst/>
              </a:rPr>
              <a:t> göremezlik oran</a:t>
            </a:r>
            <a:r>
              <a:rPr lang="en-US" sz="1400" dirty="0">
                <a:effectLst/>
              </a:rPr>
              <a:t>ı</a:t>
            </a:r>
            <a:r>
              <a:rPr lang="tr-TR" sz="1400" dirty="0">
                <a:effectLst/>
              </a:rPr>
              <a:t>n</a:t>
            </a:r>
            <a:r>
              <a:rPr lang="en-US" sz="1400" dirty="0">
                <a:effectLst/>
              </a:rPr>
              <a:t>ı</a:t>
            </a:r>
            <a:r>
              <a:rPr lang="tr-TR" sz="1400" dirty="0">
                <a:effectLst/>
              </a:rPr>
              <a:t>n çarp</a:t>
            </a:r>
            <a:r>
              <a:rPr lang="en-US" sz="1400" dirty="0">
                <a:effectLst/>
              </a:rPr>
              <a:t>ı</a:t>
            </a:r>
            <a:r>
              <a:rPr lang="tr-TR" sz="1400" dirty="0" err="1">
                <a:effectLst/>
              </a:rPr>
              <a:t>lmas</a:t>
            </a:r>
            <a:r>
              <a:rPr lang="en-US" sz="1400" dirty="0">
                <a:effectLst/>
              </a:rPr>
              <a:t>ı</a:t>
            </a:r>
            <a:r>
              <a:rPr lang="tr-TR" sz="1400" dirty="0" err="1">
                <a:effectLst/>
              </a:rPr>
              <a:t>yla</a:t>
            </a:r>
            <a:r>
              <a:rPr lang="tr-TR" sz="1400" dirty="0">
                <a:effectLst/>
              </a:rPr>
              <a:t> elde edilmektedir.</a:t>
            </a:r>
            <a:br>
              <a:rPr lang="tr-TR" sz="1400" dirty="0">
                <a:effectLst/>
              </a:rPr>
            </a:br>
            <a:endParaRPr lang="tr-TR" sz="1400" dirty="0"/>
          </a:p>
          <a:p>
            <a:r>
              <a:rPr lang="tr-TR" sz="1400" dirty="0">
                <a:effectLst/>
              </a:rPr>
              <a:t>	</a:t>
            </a:r>
            <a:r>
              <a:rPr lang="en-US" sz="1400" dirty="0" err="1">
                <a:effectLst/>
              </a:rPr>
              <a:t>İşlemiş</a:t>
            </a:r>
            <a:r>
              <a:rPr lang="en-US" sz="1400" dirty="0">
                <a:effectLst/>
              </a:rPr>
              <a:t> </a:t>
            </a:r>
            <a:r>
              <a:rPr lang="en-US" sz="1400" dirty="0" err="1">
                <a:effectLst/>
              </a:rPr>
              <a:t>Dönem</a:t>
            </a:r>
            <a:r>
              <a:rPr lang="en-US" sz="1400" dirty="0">
                <a:effectLst/>
              </a:rPr>
              <a:t> </a:t>
            </a:r>
            <a:r>
              <a:rPr lang="en-US" sz="1400" dirty="0" err="1">
                <a:effectLst/>
              </a:rPr>
              <a:t>Sürekli</a:t>
            </a:r>
            <a:r>
              <a:rPr lang="en-US" sz="1400" dirty="0">
                <a:effectLst/>
              </a:rPr>
              <a:t> IGT = </a:t>
            </a:r>
            <a:r>
              <a:rPr lang="en-US" sz="1400" dirty="0" err="1">
                <a:effectLst/>
              </a:rPr>
              <a:t>Dönem</a:t>
            </a:r>
            <a:r>
              <a:rPr lang="en-US" sz="1400" dirty="0">
                <a:effectLst/>
              </a:rPr>
              <a:t> Net </a:t>
            </a:r>
            <a:r>
              <a:rPr lang="en-US" sz="1400" dirty="0" err="1">
                <a:effectLst/>
              </a:rPr>
              <a:t>Geliri</a:t>
            </a:r>
            <a:r>
              <a:rPr lang="en-US" sz="1400" dirty="0">
                <a:effectLst/>
              </a:rPr>
              <a:t> x 0,38 </a:t>
            </a:r>
            <a:r>
              <a:rPr lang="en-US" sz="1400" dirty="0" err="1">
                <a:effectLst/>
              </a:rPr>
              <a:t>iş</a:t>
            </a:r>
            <a:r>
              <a:rPr lang="en-US" sz="1400" dirty="0">
                <a:effectLst/>
              </a:rPr>
              <a:t> </a:t>
            </a:r>
            <a:r>
              <a:rPr lang="en-US" sz="1400" dirty="0" err="1">
                <a:effectLst/>
              </a:rPr>
              <a:t>göremezlik</a:t>
            </a:r>
            <a:r>
              <a:rPr lang="en-US" sz="1400" dirty="0">
                <a:effectLst/>
              </a:rPr>
              <a:t> </a:t>
            </a:r>
            <a:r>
              <a:rPr lang="en-US" sz="1400" dirty="0" err="1">
                <a:effectLst/>
              </a:rPr>
              <a:t>oranı</a:t>
            </a:r>
            <a:br>
              <a:rPr lang="tr-TR" sz="1400" dirty="0">
                <a:effectLst/>
              </a:rPr>
            </a:br>
            <a:r>
              <a:rPr lang="tr-TR" sz="1400" dirty="0">
                <a:effectLst/>
              </a:rPr>
              <a:t>						</a:t>
            </a:r>
          </a:p>
          <a:p>
            <a:r>
              <a:rPr lang="tr-TR" sz="1400" dirty="0"/>
              <a:t>					       = </a:t>
            </a:r>
            <a:r>
              <a:rPr lang="tr-TR" sz="1400" dirty="0">
                <a:effectLst/>
              </a:rPr>
              <a:t>28.019, 76 TL x 0,38 	</a:t>
            </a:r>
            <a:br>
              <a:rPr lang="tr-TR" sz="1400" dirty="0">
                <a:effectLst/>
              </a:rPr>
            </a:br>
            <a:r>
              <a:rPr lang="tr-TR" sz="1400" dirty="0">
                <a:effectLst/>
              </a:rPr>
              <a:t>			</a:t>
            </a:r>
          </a:p>
          <a:p>
            <a:r>
              <a:rPr lang="tr-TR" sz="1400" dirty="0"/>
              <a:t>					       =</a:t>
            </a:r>
            <a:r>
              <a:rPr lang="tr-TR" sz="1400" dirty="0">
                <a:effectLst/>
              </a:rPr>
              <a:t>10.647,51 TL</a:t>
            </a:r>
            <a:br>
              <a:rPr lang="tr-TR" sz="1400" dirty="0">
                <a:effectLst/>
              </a:rPr>
            </a:br>
            <a:endParaRPr lang="tr-TR" sz="1400" dirty="0">
              <a:effectLst/>
            </a:endParaRPr>
          </a:p>
          <a:p>
            <a:r>
              <a:rPr lang="tr-TR" sz="1400" dirty="0">
                <a:effectLst/>
                <a:cs typeface="Times New Roman" panose="02020603050405020304" pitchFamily="18" charset="0"/>
              </a:rPr>
              <a:t>	Zeynep Esen Ak</a:t>
            </a:r>
            <a:r>
              <a:rPr lang="en-US" sz="1400" dirty="0">
                <a:effectLst/>
                <a:cs typeface="Times New Roman" panose="02020603050405020304" pitchFamily="18" charset="0"/>
              </a:rPr>
              <a:t>ı</a:t>
            </a:r>
            <a:r>
              <a:rPr lang="tr-TR" sz="1400" dirty="0">
                <a:effectLst/>
                <a:cs typeface="Times New Roman" panose="02020603050405020304" pitchFamily="18" charset="0"/>
              </a:rPr>
              <a:t>n için Progresif Rant Yöntemine göre hesaplanan i</a:t>
            </a:r>
            <a:r>
              <a:rPr lang="en-US" sz="1400" dirty="0">
                <a:effectLst/>
                <a:cs typeface="Times New Roman" panose="02020603050405020304" pitchFamily="18" charset="0"/>
              </a:rPr>
              <a:t>ş</a:t>
            </a:r>
            <a:r>
              <a:rPr lang="tr-TR" sz="1400" dirty="0" err="1">
                <a:effectLst/>
                <a:cs typeface="Times New Roman" panose="02020603050405020304" pitchFamily="18" charset="0"/>
              </a:rPr>
              <a:t>lemi</a:t>
            </a:r>
            <a:r>
              <a:rPr lang="en-US" sz="1400" dirty="0">
                <a:effectLst/>
                <a:cs typeface="Times New Roman" panose="02020603050405020304" pitchFamily="18" charset="0"/>
              </a:rPr>
              <a:t>ş</a:t>
            </a:r>
            <a:r>
              <a:rPr lang="tr-TR" sz="1400" dirty="0">
                <a:effectLst/>
                <a:cs typeface="Times New Roman" panose="02020603050405020304" pitchFamily="18" charset="0"/>
              </a:rPr>
              <a:t> dönem</a:t>
            </a:r>
            <a:r>
              <a:rPr lang="tr-TR" sz="1400" dirty="0">
                <a:cs typeface="Times New Roman" panose="02020603050405020304" pitchFamily="18" charset="0"/>
              </a:rPr>
              <a:t> </a:t>
            </a:r>
            <a:r>
              <a:rPr lang="tr-TR" sz="1400" dirty="0">
                <a:effectLst/>
              </a:rPr>
              <a:t>sürekli i</a:t>
            </a:r>
            <a:r>
              <a:rPr lang="en-US" sz="1400" dirty="0">
                <a:effectLst/>
              </a:rPr>
              <a:t>ş</a:t>
            </a:r>
            <a:r>
              <a:rPr lang="tr-TR" sz="1400" dirty="0">
                <a:effectLst/>
              </a:rPr>
              <a:t> göremezlik tazminat</a:t>
            </a:r>
            <a:r>
              <a:rPr lang="en-US" sz="1400" dirty="0">
                <a:effectLst/>
              </a:rPr>
              <a:t>ı</a:t>
            </a:r>
            <a:r>
              <a:rPr lang="tr-TR" sz="1400" dirty="0">
                <a:effectLst/>
              </a:rPr>
              <a:t>n</a:t>
            </a:r>
            <a:r>
              <a:rPr lang="en-US" sz="1400" dirty="0">
                <a:effectLst/>
              </a:rPr>
              <a:t>ı</a:t>
            </a:r>
            <a:r>
              <a:rPr lang="tr-TR" sz="1400" dirty="0">
                <a:effectLst/>
              </a:rPr>
              <a:t>n </a:t>
            </a:r>
            <a:r>
              <a:rPr lang="tr-TR" sz="1400" dirty="0" err="1">
                <a:effectLst/>
              </a:rPr>
              <a:t>ayr</a:t>
            </a:r>
            <a:r>
              <a:rPr lang="en-US" sz="1400" dirty="0">
                <a:effectLst/>
              </a:rPr>
              <a:t>ı</a:t>
            </a:r>
            <a:r>
              <a:rPr lang="tr-TR" sz="1400" dirty="0" err="1">
                <a:effectLst/>
              </a:rPr>
              <a:t>nt</a:t>
            </a:r>
            <a:r>
              <a:rPr lang="en-US" sz="1400" dirty="0">
                <a:effectLst/>
              </a:rPr>
              <a:t>ı</a:t>
            </a:r>
            <a:r>
              <a:rPr lang="tr-TR" sz="1400" dirty="0">
                <a:effectLst/>
              </a:rPr>
              <a:t>s</a:t>
            </a:r>
            <a:r>
              <a:rPr lang="en-US" sz="1400" dirty="0">
                <a:effectLst/>
              </a:rPr>
              <a:t>ı</a:t>
            </a:r>
            <a:r>
              <a:rPr lang="tr-TR" sz="1400" dirty="0">
                <a:effectLst/>
              </a:rPr>
              <a:t> aşağıdaki tabloda </a:t>
            </a:r>
            <a:r>
              <a:rPr lang="tr-TR" sz="1400" dirty="0" err="1">
                <a:effectLst/>
              </a:rPr>
              <a:t>detayl</a:t>
            </a:r>
            <a:r>
              <a:rPr lang="en-US" sz="1400" dirty="0">
                <a:effectLst/>
              </a:rPr>
              <a:t>ı</a:t>
            </a:r>
            <a:r>
              <a:rPr lang="tr-TR" sz="1400" dirty="0">
                <a:effectLst/>
              </a:rPr>
              <a:t> olarak gösterilmektedir.</a:t>
            </a:r>
          </a:p>
          <a:p>
            <a:endParaRPr lang="tr-TR" sz="1400" dirty="0"/>
          </a:p>
          <a:p>
            <a:br>
              <a:rPr lang="tr-TR" sz="1400" dirty="0">
                <a:effectLst/>
              </a:rPr>
            </a:br>
            <a:endParaRPr lang="tr-TR" sz="1400" dirty="0"/>
          </a:p>
        </p:txBody>
      </p:sp>
      <p:pic>
        <p:nvPicPr>
          <p:cNvPr id="6" name="Resim 5" descr="metin, yazı tipi, sayı, numara, ekran görüntüsü içeren bir resim&#10;&#10;Açıklama otomatik olarak oluşturuldu">
            <a:extLst>
              <a:ext uri="{FF2B5EF4-FFF2-40B4-BE49-F238E27FC236}">
                <a16:creationId xmlns:a16="http://schemas.microsoft.com/office/drawing/2014/main" id="{324D831B-0F7D-CCB5-3376-DF2C57775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1" y="4173496"/>
            <a:ext cx="7307580" cy="1690094"/>
          </a:xfrm>
          <a:prstGeom prst="rect">
            <a:avLst/>
          </a:prstGeom>
        </p:spPr>
      </p:pic>
    </p:spTree>
    <p:extLst>
      <p:ext uri="{BB962C8B-B14F-4D97-AF65-F5344CB8AC3E}">
        <p14:creationId xmlns:p14="http://schemas.microsoft.com/office/powerpoint/2010/main" val="83637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FDF077D-82BF-DB85-F0B3-B06CB245A28C}"/>
              </a:ext>
            </a:extLst>
          </p:cNvPr>
          <p:cNvSpPr txBox="1"/>
          <p:nvPr/>
        </p:nvSpPr>
        <p:spPr>
          <a:xfrm>
            <a:off x="681789" y="1030705"/>
            <a:ext cx="10828421" cy="5068182"/>
          </a:xfrm>
          <a:prstGeom prst="rect">
            <a:avLst/>
          </a:prstGeom>
          <a:noFill/>
        </p:spPr>
        <p:txBody>
          <a:bodyPr wrap="square" rtlCol="0">
            <a:spAutoFit/>
          </a:bodyPr>
          <a:lstStyle/>
          <a:p>
            <a:pPr>
              <a:lnSpc>
                <a:spcPct val="107000"/>
              </a:lnSpc>
              <a:spcAft>
                <a:spcPts val="800"/>
              </a:spcAft>
            </a:pP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Zarardan indirim sebepleri</a:t>
            </a:r>
          </a:p>
          <a:p>
            <a:pPr>
              <a:lnSpc>
                <a:spcPct val="107000"/>
              </a:lnSpc>
              <a:spcAft>
                <a:spcPts val="800"/>
              </a:spcAft>
            </a:pPr>
            <a:r>
              <a:rPr lang="tr-TR"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İş göremezlik tazminatının amacı, haksız fiil sonucunda beden tamlığının ihlali ile ortaya çıkan zararları telafi etmesidir. Bunlar;</a:t>
            </a:r>
          </a:p>
          <a:p>
            <a:pPr>
              <a:lnSpc>
                <a:spcPct val="107000"/>
              </a:lnSpc>
              <a:spcAft>
                <a:spcPts val="800"/>
              </a:spcAft>
            </a:pPr>
            <a:r>
              <a:rPr lang="tr-TR"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Kusur indirimi: Türk Borçlar Kanunu’na göre kusurlu ve hukuka aykırı bir fiille başkasına zarar veren, bu zararı gidermekle yükümlüdür. Hesaplanan tazminat tutarından davalının kusur oranı dikkate alınarak bir indirim yapılır.</a:t>
            </a:r>
          </a:p>
          <a:p>
            <a:pPr>
              <a:lnSpc>
                <a:spcPct val="107000"/>
              </a:lnSpc>
              <a:spcAft>
                <a:spcPts val="800"/>
              </a:spcAft>
            </a:pPr>
            <a:r>
              <a:rPr lang="tr-TR"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Sosyal Güvenlik Kurumu (SGK) gelirlerinin indirimi: Sigortalının çalışamadığı sürelerde iş göremezlik ödemesi yapılmaktadır. Eğer sigortalı iş kazası veya meslek hastalığı nedeniyle meslekte kazanma gücünü %10’dan fazla kaybederse sürekli iş göremezlik geliri bağlanmaktadır. </a:t>
            </a:r>
          </a:p>
          <a:p>
            <a:pPr>
              <a:lnSpc>
                <a:spcPct val="107000"/>
              </a:lnSpc>
              <a:spcAft>
                <a:spcPts val="800"/>
              </a:spcAft>
            </a:pPr>
            <a:r>
              <a:rPr lang="tr-TR" kern="100" dirty="0">
                <a:effectLst/>
                <a:latin typeface="Calibri" panose="020F0502020204030204" pitchFamily="34" charset="0"/>
                <a:ea typeface="Calibri" panose="020F0502020204030204" pitchFamily="34" charset="0"/>
                <a:cs typeface="Times New Roman" panose="02020603050405020304" pitchFamily="18" charset="0"/>
              </a:rPr>
              <a:t> • </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Sigorta şirketi/Güvence Hesabı ödemelerinin indirimi: Davalı olan sigorta şirketi, Güvence Hesabı ya da diğer diğer haksız fiil sorumluları tarafından dava öncesinde bir kısım ödemenin yapılmış olması ile sıklıkla karşılanabilir. Ödenen tutar, Yerleşik Yargı uygulamalarına göre, dava öncesi yapılan ödemenin, öncelikle ödeme tarihi verilerine göre yeterli olup olmadığının incelenmesi ile tazminat hesabından düşülebilir.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tr-TR" dirty="0"/>
          </a:p>
        </p:txBody>
      </p:sp>
    </p:spTree>
    <p:extLst>
      <p:ext uri="{BB962C8B-B14F-4D97-AF65-F5344CB8AC3E}">
        <p14:creationId xmlns:p14="http://schemas.microsoft.com/office/powerpoint/2010/main" val="360285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A197AD38-AF30-6DCE-8CF7-E9A2A611056D}"/>
              </a:ext>
            </a:extLst>
          </p:cNvPr>
          <p:cNvSpPr txBox="1"/>
          <p:nvPr/>
        </p:nvSpPr>
        <p:spPr>
          <a:xfrm>
            <a:off x="655320" y="1474619"/>
            <a:ext cx="10949940" cy="3908762"/>
          </a:xfrm>
          <a:prstGeom prst="rect">
            <a:avLst/>
          </a:prstGeom>
          <a:noFill/>
        </p:spPr>
        <p:txBody>
          <a:bodyPr wrap="square" rtlCol="0">
            <a:spAutoFit/>
          </a:bodyPr>
          <a:lstStyle/>
          <a:p>
            <a:r>
              <a:rPr lang="tr-TR" dirty="0">
                <a:effectLst/>
                <a:cs typeface="Times New Roman" panose="02020603050405020304" pitchFamily="18" charset="0"/>
              </a:rPr>
              <a:t>C. </a:t>
            </a:r>
            <a:r>
              <a:rPr lang="en-US" dirty="0" err="1">
                <a:effectLst/>
                <a:cs typeface="Times New Roman" panose="02020603050405020304" pitchFamily="18" charset="0"/>
              </a:rPr>
              <a:t>İş</a:t>
            </a:r>
            <a:r>
              <a:rPr lang="tr-TR" dirty="0" err="1">
                <a:effectLst/>
                <a:cs typeface="Times New Roman" panose="02020603050405020304" pitchFamily="18" charset="0"/>
              </a:rPr>
              <a:t>leyecek</a:t>
            </a:r>
            <a:r>
              <a:rPr lang="tr-TR" dirty="0">
                <a:effectLst/>
                <a:cs typeface="Times New Roman" panose="02020603050405020304" pitchFamily="18" charset="0"/>
              </a:rPr>
              <a:t> Dönem </a:t>
            </a:r>
            <a:r>
              <a:rPr lang="en-US" dirty="0">
                <a:effectLst/>
                <a:cs typeface="Times New Roman" panose="02020603050405020304" pitchFamily="18" charset="0"/>
              </a:rPr>
              <a:t>İ</a:t>
            </a:r>
            <a:r>
              <a:rPr lang="tr-TR" dirty="0">
                <a:effectLst/>
                <a:cs typeface="Times New Roman" panose="02020603050405020304" pitchFamily="18" charset="0"/>
              </a:rPr>
              <a:t>GT </a:t>
            </a:r>
            <a:r>
              <a:rPr lang="tr-TR" dirty="0" err="1">
                <a:effectLst/>
                <a:cs typeface="Times New Roman" panose="02020603050405020304" pitchFamily="18" charset="0"/>
              </a:rPr>
              <a:t>Hesab</a:t>
            </a:r>
            <a:r>
              <a:rPr lang="en-US" dirty="0">
                <a:effectLst/>
                <a:cs typeface="Times New Roman" panose="02020603050405020304" pitchFamily="18" charset="0"/>
              </a:rPr>
              <a:t>ı</a:t>
            </a:r>
            <a:r>
              <a:rPr lang="tr-TR" dirty="0">
                <a:effectLst/>
                <a:cs typeface="Times New Roman" panose="02020603050405020304" pitchFamily="18" charset="0"/>
              </a:rPr>
              <a:t> (18.02.2019 tarihinden itibaren)</a:t>
            </a:r>
            <a:br>
              <a:rPr lang="tr-TR" sz="1400" dirty="0">
                <a:effectLst/>
              </a:rPr>
            </a:br>
            <a:r>
              <a:rPr lang="tr-TR" sz="1400" dirty="0">
                <a:effectLst/>
              </a:rPr>
              <a:t>	</a:t>
            </a:r>
            <a:r>
              <a:rPr lang="en-US" sz="1400" dirty="0" err="1">
                <a:effectLst/>
              </a:rPr>
              <a:t>İşleyecek</a:t>
            </a:r>
            <a:r>
              <a:rPr lang="en-US" sz="1400" dirty="0">
                <a:effectLst/>
              </a:rPr>
              <a:t> </a:t>
            </a:r>
            <a:r>
              <a:rPr lang="en-US" sz="1400" dirty="0" err="1">
                <a:effectLst/>
              </a:rPr>
              <a:t>dönem</a:t>
            </a:r>
            <a:r>
              <a:rPr lang="en-US" sz="1400" dirty="0">
                <a:effectLst/>
              </a:rPr>
              <a:t>, </a:t>
            </a:r>
            <a:r>
              <a:rPr lang="en-US" sz="1400" dirty="0" err="1">
                <a:effectLst/>
              </a:rPr>
              <a:t>sigorta</a:t>
            </a:r>
            <a:r>
              <a:rPr lang="en-US" sz="1400" dirty="0">
                <a:effectLst/>
              </a:rPr>
              <a:t> </a:t>
            </a:r>
            <a:r>
              <a:rPr lang="en-US" sz="1400" dirty="0" err="1">
                <a:effectLst/>
              </a:rPr>
              <a:t>şirketi</a:t>
            </a:r>
            <a:r>
              <a:rPr lang="en-US" sz="1400" dirty="0">
                <a:effectLst/>
              </a:rPr>
              <a:t> </a:t>
            </a:r>
            <a:r>
              <a:rPr lang="en-US" sz="1400" dirty="0" err="1">
                <a:effectLst/>
              </a:rPr>
              <a:t>ödeme</a:t>
            </a:r>
            <a:r>
              <a:rPr lang="en-US" sz="1400" dirty="0">
                <a:effectLst/>
              </a:rPr>
              <a:t> </a:t>
            </a:r>
            <a:r>
              <a:rPr lang="en-US" sz="1400" dirty="0" err="1">
                <a:effectLst/>
              </a:rPr>
              <a:t>tarihindeki</a:t>
            </a:r>
            <a:r>
              <a:rPr lang="en-US" sz="1400" dirty="0">
                <a:effectLst/>
              </a:rPr>
              <a:t> net </a:t>
            </a:r>
            <a:r>
              <a:rPr lang="en-US" sz="1400" dirty="0" err="1">
                <a:effectLst/>
              </a:rPr>
              <a:t>gelir</a:t>
            </a:r>
            <a:r>
              <a:rPr lang="en-US" sz="1400" dirty="0">
                <a:effectLst/>
              </a:rPr>
              <a:t> </a:t>
            </a:r>
            <a:r>
              <a:rPr lang="en-US" sz="1400" dirty="0" err="1">
                <a:effectLst/>
              </a:rPr>
              <a:t>kullanılarak</a:t>
            </a:r>
            <a:r>
              <a:rPr lang="en-US" sz="1400" dirty="0">
                <a:effectLst/>
              </a:rPr>
              <a:t> </a:t>
            </a:r>
            <a:r>
              <a:rPr lang="en-US" sz="1400" dirty="0" err="1">
                <a:effectLst/>
              </a:rPr>
              <a:t>aktif</a:t>
            </a:r>
            <a:r>
              <a:rPr lang="en-US" sz="1400" dirty="0">
                <a:effectLst/>
              </a:rPr>
              <a:t> </a:t>
            </a:r>
            <a:r>
              <a:rPr lang="en-US" sz="1400" dirty="0" err="1">
                <a:effectLst/>
              </a:rPr>
              <a:t>ve</a:t>
            </a:r>
            <a:r>
              <a:rPr lang="en-US" sz="1400" dirty="0">
                <a:effectLst/>
              </a:rPr>
              <a:t> </a:t>
            </a:r>
            <a:r>
              <a:rPr lang="en-US" sz="1400" dirty="0" err="1">
                <a:effectLst/>
              </a:rPr>
              <a:t>pasif</a:t>
            </a:r>
            <a:r>
              <a:rPr lang="tr-TR" sz="1400" dirty="0"/>
              <a:t> </a:t>
            </a:r>
            <a:r>
              <a:rPr lang="tr-TR" sz="1400" dirty="0">
                <a:effectLst/>
              </a:rPr>
              <a:t>dönem olmak üzere iki k</a:t>
            </a:r>
            <a:r>
              <a:rPr lang="en-US" sz="1400" dirty="0">
                <a:effectLst/>
              </a:rPr>
              <a:t>ı</a:t>
            </a:r>
            <a:r>
              <a:rPr lang="tr-TR" sz="1400" dirty="0">
                <a:effectLst/>
              </a:rPr>
              <a:t>s</a:t>
            </a:r>
            <a:r>
              <a:rPr lang="en-US" sz="1400" dirty="0">
                <a:effectLst/>
              </a:rPr>
              <a:t>ı</a:t>
            </a:r>
            <a:r>
              <a:rPr lang="tr-TR" sz="1400" dirty="0" err="1">
                <a:effectLst/>
              </a:rPr>
              <a:t>mda</a:t>
            </a:r>
            <a:r>
              <a:rPr lang="tr-TR" sz="1400" dirty="0">
                <a:effectLst/>
              </a:rPr>
              <a:t> </a:t>
            </a:r>
            <a:r>
              <a:rPr lang="tr-TR" sz="1400" dirty="0" err="1">
                <a:effectLst/>
              </a:rPr>
              <a:t>incelenmi</a:t>
            </a:r>
            <a:r>
              <a:rPr lang="en-US" sz="1400" dirty="0">
                <a:effectLst/>
              </a:rPr>
              <a:t>ş</a:t>
            </a:r>
            <a:r>
              <a:rPr lang="tr-TR" sz="1400" dirty="0">
                <a:effectLst/>
              </a:rPr>
              <a:t>tir.</a:t>
            </a:r>
            <a:br>
              <a:rPr lang="tr-TR" sz="1400" dirty="0">
                <a:effectLst/>
              </a:rPr>
            </a:br>
            <a:br>
              <a:rPr lang="tr-TR" sz="1400" dirty="0">
                <a:effectLst/>
              </a:rPr>
            </a:br>
            <a:r>
              <a:rPr lang="tr-TR" sz="1400" dirty="0">
                <a:effectLst/>
              </a:rPr>
              <a:t>	Zeynep Esen Ak</a:t>
            </a:r>
            <a:r>
              <a:rPr lang="en-US" sz="1400" dirty="0">
                <a:effectLst/>
              </a:rPr>
              <a:t>ı</a:t>
            </a:r>
            <a:r>
              <a:rPr lang="tr-TR" sz="1400" dirty="0">
                <a:effectLst/>
              </a:rPr>
              <a:t>n'</a:t>
            </a:r>
            <a:r>
              <a:rPr lang="en-US" sz="1400" dirty="0">
                <a:effectLst/>
              </a:rPr>
              <a:t>ı</a:t>
            </a:r>
            <a:r>
              <a:rPr lang="tr-TR" sz="1400" dirty="0">
                <a:effectLst/>
              </a:rPr>
              <a:t>n i</a:t>
            </a:r>
            <a:r>
              <a:rPr lang="en-US" sz="1400" dirty="0">
                <a:effectLst/>
              </a:rPr>
              <a:t>ş</a:t>
            </a:r>
            <a:r>
              <a:rPr lang="tr-TR" sz="1400" dirty="0" err="1">
                <a:effectLst/>
              </a:rPr>
              <a:t>leyecek</a:t>
            </a:r>
            <a:r>
              <a:rPr lang="tr-TR" sz="1400" dirty="0">
                <a:effectLst/>
              </a:rPr>
              <a:t> dönem geliri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hesaplan</a:t>
            </a:r>
            <a:r>
              <a:rPr lang="en-US" sz="1400" dirty="0">
                <a:effectLst/>
              </a:rPr>
              <a:t>ı</a:t>
            </a:r>
            <a:r>
              <a:rPr lang="tr-TR" sz="1400" dirty="0">
                <a:effectLst/>
              </a:rPr>
              <a:t>r:</a:t>
            </a:r>
            <a:br>
              <a:rPr lang="tr-TR" sz="1400" dirty="0">
                <a:effectLst/>
              </a:rPr>
            </a:br>
            <a:endParaRPr lang="tr-TR" sz="1400" dirty="0">
              <a:effectLst/>
            </a:endParaRPr>
          </a:p>
          <a:p>
            <a:r>
              <a:rPr lang="tr-TR" sz="1400" dirty="0"/>
              <a:t>	</a:t>
            </a:r>
            <a:r>
              <a:rPr lang="tr-TR" sz="1400" dirty="0">
                <a:effectLst/>
              </a:rPr>
              <a:t>Aktif dönem: Aktif dönem </a:t>
            </a:r>
            <a:r>
              <a:rPr lang="tr-TR" sz="1400" dirty="0" err="1">
                <a:effectLst/>
              </a:rPr>
              <a:t>ayl</a:t>
            </a:r>
            <a:r>
              <a:rPr lang="en-US" sz="1400" dirty="0">
                <a:effectLst/>
              </a:rPr>
              <a:t>ı</a:t>
            </a:r>
            <a:r>
              <a:rPr lang="tr-TR" sz="1400" dirty="0">
                <a:effectLst/>
              </a:rPr>
              <a:t>k net gelir, sigorta </a:t>
            </a:r>
            <a:r>
              <a:rPr lang="en-US" sz="1400" dirty="0">
                <a:effectLst/>
              </a:rPr>
              <a:t>ş</a:t>
            </a:r>
            <a:r>
              <a:rPr lang="tr-TR" sz="1400" dirty="0" err="1">
                <a:effectLst/>
              </a:rPr>
              <a:t>irketi</a:t>
            </a:r>
            <a:r>
              <a:rPr lang="tr-TR" sz="1400" dirty="0">
                <a:effectLst/>
              </a:rPr>
              <a:t> ödeme tarihinde yürürlükteki AG</a:t>
            </a:r>
            <a:r>
              <a:rPr lang="en-US" sz="1400" dirty="0">
                <a:effectLst/>
              </a:rPr>
              <a:t>İ</a:t>
            </a:r>
            <a:r>
              <a:rPr lang="tr-TR" sz="1400" dirty="0">
                <a:effectLst/>
              </a:rPr>
              <a:t>'siz net asgari ücret olan 1.829, 02 TL ve evli, e</a:t>
            </a:r>
            <a:r>
              <a:rPr lang="en-US" sz="1400" dirty="0">
                <a:effectLst/>
              </a:rPr>
              <a:t>ş</a:t>
            </a:r>
            <a:r>
              <a:rPr lang="tr-TR" sz="1400" dirty="0">
                <a:effectLst/>
              </a:rPr>
              <a:t>i çal</a:t>
            </a:r>
            <a:r>
              <a:rPr lang="en-US" sz="1400" dirty="0" err="1">
                <a:effectLst/>
              </a:rPr>
              <a:t>ış</a:t>
            </a:r>
            <a:r>
              <a:rPr lang="tr-TR" sz="1400" dirty="0">
                <a:effectLst/>
              </a:rPr>
              <a:t>an, çocuksuz durumuna uygun AG</a:t>
            </a:r>
            <a:r>
              <a:rPr lang="en-US" sz="1400" dirty="0">
                <a:effectLst/>
              </a:rPr>
              <a:t>İ</a:t>
            </a:r>
            <a:r>
              <a:rPr lang="tr-TR" sz="1400" dirty="0">
                <a:effectLst/>
              </a:rPr>
              <a:t> tutar</a:t>
            </a:r>
            <a:r>
              <a:rPr lang="en-US" sz="1400" dirty="0">
                <a:effectLst/>
              </a:rPr>
              <a:t>ı</a:t>
            </a:r>
            <a:r>
              <a:rPr lang="tr-TR" sz="1400" dirty="0">
                <a:effectLst/>
              </a:rPr>
              <a:t> olan 191,88 TL kullan</a:t>
            </a:r>
            <a:r>
              <a:rPr lang="en-US" sz="1400" dirty="0">
                <a:effectLst/>
              </a:rPr>
              <a:t>ı</a:t>
            </a:r>
            <a:r>
              <a:rPr lang="tr-TR" sz="1400" dirty="0" err="1">
                <a:effectLst/>
              </a:rPr>
              <a:t>larak</a:t>
            </a:r>
            <a:r>
              <a:rPr lang="tr-TR" sz="1400" dirty="0">
                <a:effectLst/>
              </a:rPr>
              <a:t> elde</a:t>
            </a:r>
            <a:r>
              <a:rPr lang="tr-TR" sz="1400" dirty="0"/>
              <a:t> </a:t>
            </a:r>
            <a:r>
              <a:rPr lang="tr-TR" sz="1400" dirty="0" err="1">
                <a:effectLst/>
              </a:rPr>
              <a:t>edilmi</a:t>
            </a:r>
            <a:r>
              <a:rPr lang="en-US" sz="1400" dirty="0">
                <a:effectLst/>
              </a:rPr>
              <a:t>ş</a:t>
            </a:r>
            <a:r>
              <a:rPr lang="tr-TR" sz="1400" dirty="0">
                <a:effectLst/>
              </a:rPr>
              <a:t>tir. </a:t>
            </a:r>
            <a:r>
              <a:rPr lang="en-US" sz="1400" dirty="0" err="1">
                <a:effectLst/>
              </a:rPr>
              <a:t>İş</a:t>
            </a:r>
            <a:r>
              <a:rPr lang="tr-TR" sz="1400" dirty="0" err="1">
                <a:effectLst/>
              </a:rPr>
              <a:t>leyecek</a:t>
            </a:r>
            <a:r>
              <a:rPr lang="tr-TR" sz="1400" dirty="0">
                <a:effectLst/>
              </a:rPr>
              <a:t> döneme ili</a:t>
            </a:r>
            <a:r>
              <a:rPr lang="en-US" sz="1400" dirty="0">
                <a:effectLst/>
              </a:rPr>
              <a:t>ş</a:t>
            </a:r>
            <a:r>
              <a:rPr lang="tr-TR" sz="1400" dirty="0">
                <a:effectLst/>
              </a:rPr>
              <a:t>kin aktif dönem </a:t>
            </a:r>
            <a:r>
              <a:rPr lang="tr-TR" sz="1400" dirty="0" err="1">
                <a:effectLst/>
              </a:rPr>
              <a:t>ayl</a:t>
            </a:r>
            <a:r>
              <a:rPr lang="en-US" sz="1400" dirty="0">
                <a:effectLst/>
              </a:rPr>
              <a:t>ı</a:t>
            </a:r>
            <a:r>
              <a:rPr lang="tr-TR" sz="1400" dirty="0">
                <a:effectLst/>
              </a:rPr>
              <a:t>k net gelir tutar</a:t>
            </a:r>
            <a:r>
              <a:rPr lang="en-US" sz="1400" dirty="0">
                <a:effectLst/>
              </a:rPr>
              <a:t>ı</a:t>
            </a:r>
            <a:r>
              <a:rPr lang="tr-TR" sz="1400" dirty="0">
                <a:effectLst/>
              </a:rPr>
              <a:t> aşağıdaki tabloda gösterilmektedir.</a:t>
            </a:r>
            <a:br>
              <a:rPr lang="tr-TR" dirty="0">
                <a:effectLst/>
              </a:rPr>
            </a:br>
            <a:endParaRPr lang="tr-TR" dirty="0"/>
          </a:p>
          <a:p>
            <a:endParaRPr lang="tr-TR" dirty="0"/>
          </a:p>
          <a:p>
            <a:endParaRPr lang="tr-TR" dirty="0"/>
          </a:p>
          <a:p>
            <a:endParaRPr lang="tr-TR" dirty="0"/>
          </a:p>
          <a:p>
            <a:r>
              <a:rPr lang="tr-TR" sz="1400" kern="100" dirty="0">
                <a:effectLst/>
                <a:ea typeface="Calibri" panose="020F0502020204030204" pitchFamily="34" charset="0"/>
                <a:cs typeface="Times New Roman" panose="02020603050405020304" pitchFamily="18" charset="0"/>
              </a:rPr>
              <a:t>	Pasif dönem: Pasif dönem </a:t>
            </a:r>
            <a:r>
              <a:rPr lang="tr-TR" sz="1400" kern="100" dirty="0" err="1">
                <a:effectLst/>
                <a:ea typeface="Calibri" panose="020F0502020204030204" pitchFamily="34" charset="0"/>
                <a:cs typeface="Times New Roman" panose="02020603050405020304" pitchFamily="18" charset="0"/>
              </a:rPr>
              <a:t>ayl</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k net gelir,, sigorta </a:t>
            </a:r>
            <a:r>
              <a:rPr lang="en-US" sz="1400" kern="100" dirty="0" err="1">
                <a:effectLst/>
                <a:ea typeface="Calibri" panose="020F0502020204030204" pitchFamily="34" charset="0"/>
                <a:cs typeface="Times New Roman" panose="02020603050405020304" pitchFamily="18" charset="0"/>
              </a:rPr>
              <a:t>şirketi</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ödeme</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tarihinde</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yürürlükteki</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AGİ'siz</a:t>
            </a:r>
            <a:r>
              <a:rPr lang="en-US" sz="1400" kern="100" dirty="0">
                <a:effectLst/>
                <a:ea typeface="Calibri" panose="020F0502020204030204" pitchFamily="34" charset="0"/>
                <a:cs typeface="Times New Roman" panose="02020603050405020304" pitchFamily="18" charset="0"/>
              </a:rPr>
              <a:t> net </a:t>
            </a:r>
            <a:r>
              <a:rPr lang="en-US" sz="1400" kern="100" dirty="0" err="1">
                <a:effectLst/>
                <a:ea typeface="Calibri" panose="020F0502020204030204" pitchFamily="34" charset="0"/>
                <a:cs typeface="Times New Roman" panose="02020603050405020304" pitchFamily="18" charset="0"/>
              </a:rPr>
              <a:t>asgari</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ücret</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tutarı</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olan</a:t>
            </a:r>
            <a:r>
              <a:rPr lang="en-US" sz="1400" kern="100" dirty="0">
                <a:effectLst/>
                <a:ea typeface="Calibri" panose="020F0502020204030204" pitchFamily="34" charset="0"/>
                <a:cs typeface="Times New Roman" panose="02020603050405020304" pitchFamily="18" charset="0"/>
              </a:rPr>
              <a:t> 1.829,02</a:t>
            </a:r>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TL'dir.</a:t>
            </a:r>
          </a:p>
          <a:p>
            <a:endParaRPr lang="tr-TR" dirty="0"/>
          </a:p>
        </p:txBody>
      </p:sp>
      <p:pic>
        <p:nvPicPr>
          <p:cNvPr id="6" name="Resim 5">
            <a:extLst>
              <a:ext uri="{FF2B5EF4-FFF2-40B4-BE49-F238E27FC236}">
                <a16:creationId xmlns:a16="http://schemas.microsoft.com/office/drawing/2014/main" id="{5AD5BF09-72C8-985D-594A-3193016B5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3637210"/>
            <a:ext cx="7098030" cy="751910"/>
          </a:xfrm>
          <a:prstGeom prst="rect">
            <a:avLst/>
          </a:prstGeom>
        </p:spPr>
      </p:pic>
    </p:spTree>
    <p:extLst>
      <p:ext uri="{BB962C8B-B14F-4D97-AF65-F5344CB8AC3E}">
        <p14:creationId xmlns:p14="http://schemas.microsoft.com/office/powerpoint/2010/main" val="2338617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6C982AB1-7BC0-4E43-71B5-BB27CFADF622}"/>
              </a:ext>
            </a:extLst>
          </p:cNvPr>
          <p:cNvSpPr txBox="1"/>
          <p:nvPr/>
        </p:nvSpPr>
        <p:spPr>
          <a:xfrm>
            <a:off x="746760" y="619780"/>
            <a:ext cx="10332720" cy="2893100"/>
          </a:xfrm>
          <a:prstGeom prst="rect">
            <a:avLst/>
          </a:prstGeom>
          <a:noFill/>
        </p:spPr>
        <p:txBody>
          <a:bodyPr wrap="square" rtlCol="0">
            <a:spAutoFit/>
          </a:bodyPr>
          <a:lstStyle/>
          <a:p>
            <a:r>
              <a:rPr lang="tr-TR" sz="1400" b="0" i="0" dirty="0">
                <a:effectLst/>
              </a:rPr>
              <a:t>Zeynep Esen Akın'ın işleyecek dönem net geliri, sigorta şirketi ödeme tarihinden yıl bitimine kalan 10,433333 ay ve 2 yıllık aktif dönem süresi ile 14 yıllık pasif dönem süresi dikkate alınarak aşağıdaki şekilde hesaplanmıştır:</a:t>
            </a:r>
          </a:p>
          <a:p>
            <a:endParaRPr lang="tr-TR" sz="1400" dirty="0"/>
          </a:p>
          <a:p>
            <a:r>
              <a:rPr lang="tr-TR" sz="1400" b="0" i="0" dirty="0">
                <a:effectLst/>
              </a:rPr>
              <a:t>İşleyecek Dönem Net Geliri </a:t>
            </a:r>
          </a:p>
          <a:p>
            <a:r>
              <a:rPr lang="tr-TR" sz="1400" dirty="0"/>
              <a:t>                                                  =</a:t>
            </a:r>
            <a:r>
              <a:rPr lang="tr-TR" sz="1400" b="0" i="0" dirty="0">
                <a:effectLst/>
              </a:rPr>
              <a:t>(2.020, 90 TL x 10, 433333 ay) × 1 yıl</a:t>
            </a:r>
            <a:br>
              <a:rPr lang="tr-TR" sz="1400" dirty="0"/>
            </a:br>
            <a:br>
              <a:rPr lang="tr-TR" sz="1400" dirty="0"/>
            </a:br>
            <a:r>
              <a:rPr lang="tr-TR" sz="1400" dirty="0"/>
              <a:t>                                                  </a:t>
            </a:r>
            <a:r>
              <a:rPr lang="tr-TR" sz="1400" b="0" i="0" dirty="0">
                <a:effectLst/>
              </a:rPr>
              <a:t>+(2.020, 90 TL x 12 ay) × 2 yıl</a:t>
            </a:r>
            <a:br>
              <a:rPr lang="tr-TR" sz="1400" dirty="0"/>
            </a:br>
            <a:br>
              <a:rPr lang="tr-TR" sz="1400" dirty="0"/>
            </a:br>
            <a:r>
              <a:rPr lang="tr-TR" sz="1400" dirty="0"/>
              <a:t>                                                  </a:t>
            </a:r>
            <a:r>
              <a:rPr lang="tr-TR" sz="1400" b="0" i="0" dirty="0">
                <a:effectLst/>
              </a:rPr>
              <a:t>+(1.829, 02 TL x 12 ay) × 14 yıl</a:t>
            </a:r>
            <a:br>
              <a:rPr lang="tr-TR" sz="1400" dirty="0"/>
            </a:br>
            <a:br>
              <a:rPr lang="tr-TR" sz="1400" dirty="0"/>
            </a:br>
            <a:r>
              <a:rPr lang="tr-TR" sz="1400" dirty="0"/>
              <a:t>                                                  </a:t>
            </a:r>
            <a:r>
              <a:rPr lang="tr-TR" sz="1400" b="0" i="0" dirty="0">
                <a:effectLst/>
              </a:rPr>
              <a:t>= 21.084,72 TL + 48.501, 60 TL + 307.275,36 TL</a:t>
            </a:r>
            <a:br>
              <a:rPr lang="tr-TR" sz="1400" dirty="0"/>
            </a:br>
            <a:r>
              <a:rPr lang="tr-TR" sz="1400" dirty="0"/>
              <a:t>                                              </a:t>
            </a:r>
          </a:p>
          <a:p>
            <a:r>
              <a:rPr lang="tr-TR" sz="1400" b="0" i="0" dirty="0">
                <a:effectLst/>
              </a:rPr>
              <a:t>             				</a:t>
            </a:r>
            <a:r>
              <a:rPr lang="tr-TR" sz="1400" dirty="0"/>
              <a:t>    </a:t>
            </a:r>
            <a:r>
              <a:rPr lang="tr-TR" sz="1400" b="0" i="0" dirty="0">
                <a:effectLst/>
              </a:rPr>
              <a:t>= 376.861,68 TL</a:t>
            </a:r>
            <a:endParaRPr lang="tr-TR" sz="1400" dirty="0"/>
          </a:p>
        </p:txBody>
      </p:sp>
    </p:spTree>
    <p:extLst>
      <p:ext uri="{BB962C8B-B14F-4D97-AF65-F5344CB8AC3E}">
        <p14:creationId xmlns:p14="http://schemas.microsoft.com/office/powerpoint/2010/main" val="20807832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6F8155B9-59EE-6DAB-3E74-2588F06EE265}"/>
              </a:ext>
            </a:extLst>
          </p:cNvPr>
          <p:cNvSpPr txBox="1"/>
          <p:nvPr/>
        </p:nvSpPr>
        <p:spPr>
          <a:xfrm>
            <a:off x="609600" y="1259175"/>
            <a:ext cx="10637520" cy="4339650"/>
          </a:xfrm>
          <a:prstGeom prst="rect">
            <a:avLst/>
          </a:prstGeom>
          <a:noFill/>
        </p:spPr>
        <p:txBody>
          <a:bodyPr wrap="square" rtlCol="0">
            <a:spAutoFit/>
          </a:bodyPr>
          <a:lstStyle/>
          <a:p>
            <a:r>
              <a:rPr lang="tr-TR" sz="1800" dirty="0">
                <a:effectLst/>
                <a:cs typeface="Times New Roman" panose="02020603050405020304" pitchFamily="18" charset="0"/>
              </a:rPr>
              <a:t>D. Toplam Tazminat</a:t>
            </a:r>
            <a:br>
              <a:rPr lang="tr-TR" dirty="0">
                <a:effectLst/>
              </a:rPr>
            </a:br>
            <a:r>
              <a:rPr lang="tr-TR" dirty="0">
                <a:effectLst/>
              </a:rPr>
              <a:t>	</a:t>
            </a:r>
          </a:p>
          <a:p>
            <a:r>
              <a:rPr lang="tr-TR" sz="1400" dirty="0"/>
              <a:t>	</a:t>
            </a:r>
            <a:r>
              <a:rPr lang="tr-TR" sz="1400" dirty="0">
                <a:effectLst/>
              </a:rPr>
              <a:t>Malul kalan ki</a:t>
            </a:r>
            <a:r>
              <a:rPr lang="en-US" sz="1400" dirty="0">
                <a:effectLst/>
              </a:rPr>
              <a:t>ş</a:t>
            </a:r>
            <a:r>
              <a:rPr lang="tr-TR" sz="1400" dirty="0">
                <a:effectLst/>
              </a:rPr>
              <a:t>i için sigorta </a:t>
            </a:r>
            <a:r>
              <a:rPr lang="en-US" sz="1400" dirty="0">
                <a:effectLst/>
              </a:rPr>
              <a:t>ş</a:t>
            </a:r>
            <a:r>
              <a:rPr lang="tr-TR" sz="1400" dirty="0" err="1">
                <a:effectLst/>
              </a:rPr>
              <a:t>irketi</a:t>
            </a:r>
            <a:r>
              <a:rPr lang="tr-TR" sz="1400" dirty="0">
                <a:effectLst/>
              </a:rPr>
              <a:t> ödeme tarihi itibar</a:t>
            </a:r>
            <a:r>
              <a:rPr lang="en-US" sz="1400" dirty="0">
                <a:effectLst/>
              </a:rPr>
              <a:t>ı</a:t>
            </a:r>
            <a:r>
              <a:rPr lang="tr-TR" sz="1400" dirty="0" err="1">
                <a:effectLst/>
              </a:rPr>
              <a:t>yla</a:t>
            </a:r>
            <a:r>
              <a:rPr lang="tr-TR" sz="1400" dirty="0">
                <a:effectLst/>
              </a:rPr>
              <a:t> toplam tazminat tutar</a:t>
            </a:r>
            <a:r>
              <a:rPr lang="en-US" sz="1400" dirty="0">
                <a:effectLst/>
              </a:rPr>
              <a:t>ı</a:t>
            </a:r>
            <a:r>
              <a:rPr lang="tr-TR" sz="1400" dirty="0">
                <a:effectLst/>
              </a:rPr>
              <a:t>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t> </a:t>
            </a:r>
            <a:r>
              <a:rPr lang="en-US" sz="1400" dirty="0" err="1">
                <a:effectLst/>
              </a:rPr>
              <a:t>şekilde</a:t>
            </a:r>
            <a:r>
              <a:rPr lang="en-US" sz="1400" dirty="0">
                <a:effectLst/>
              </a:rPr>
              <a:t> </a:t>
            </a:r>
            <a:r>
              <a:rPr lang="en-US" sz="1400" dirty="0" err="1">
                <a:effectLst/>
              </a:rPr>
              <a:t>hesaplanmıştır</a:t>
            </a:r>
            <a:r>
              <a:rPr lang="en-US" sz="1400" dirty="0">
                <a:effectLst/>
              </a:rPr>
              <a:t>.</a:t>
            </a:r>
            <a:endParaRPr lang="tr-TR" sz="1400" dirty="0">
              <a:effectLst/>
            </a:endParaRPr>
          </a:p>
          <a:p>
            <a:r>
              <a:rPr lang="tr-TR" sz="1400" dirty="0"/>
              <a:t> </a:t>
            </a:r>
          </a:p>
          <a:p>
            <a:r>
              <a:rPr lang="tr-TR" sz="1800" dirty="0">
                <a:effectLst/>
                <a:cs typeface="Times New Roman" panose="02020603050405020304" pitchFamily="18" charset="0"/>
              </a:rPr>
              <a:t>Sigorta </a:t>
            </a:r>
            <a:r>
              <a:rPr lang="en-US" sz="1800" dirty="0">
                <a:effectLst/>
                <a:cs typeface="Times New Roman" panose="02020603050405020304" pitchFamily="18" charset="0"/>
              </a:rPr>
              <a:t>Ş</a:t>
            </a:r>
            <a:r>
              <a:rPr lang="tr-TR" sz="1800" dirty="0" err="1">
                <a:effectLst/>
                <a:cs typeface="Times New Roman" panose="02020603050405020304" pitchFamily="18" charset="0"/>
              </a:rPr>
              <a:t>irketi</a:t>
            </a:r>
            <a:r>
              <a:rPr lang="tr-TR" sz="1800" dirty="0">
                <a:effectLst/>
                <a:cs typeface="Times New Roman" panose="02020603050405020304" pitchFamily="18" charset="0"/>
              </a:rPr>
              <a:t> Ödeme Tarihi </a:t>
            </a:r>
            <a:r>
              <a:rPr lang="en-US" sz="1800" dirty="0">
                <a:effectLst/>
                <a:cs typeface="Times New Roman" panose="02020603050405020304" pitchFamily="18" charset="0"/>
              </a:rPr>
              <a:t>İ</a:t>
            </a:r>
            <a:r>
              <a:rPr lang="tr-TR" sz="1800" dirty="0" err="1">
                <a:effectLst/>
                <a:cs typeface="Times New Roman" panose="02020603050405020304" pitchFamily="18" charset="0"/>
              </a:rPr>
              <a:t>tibar</a:t>
            </a:r>
            <a:r>
              <a:rPr lang="en-US" sz="1800" dirty="0">
                <a:effectLst/>
                <a:cs typeface="Times New Roman" panose="02020603050405020304" pitchFamily="18" charset="0"/>
              </a:rPr>
              <a:t>ı</a:t>
            </a:r>
            <a:r>
              <a:rPr lang="tr-TR" sz="1800" dirty="0" err="1">
                <a:effectLst/>
                <a:cs typeface="Times New Roman" panose="02020603050405020304" pitchFamily="18" charset="0"/>
              </a:rPr>
              <a:t>yla</a:t>
            </a:r>
            <a:r>
              <a:rPr lang="tr-TR" sz="1800" dirty="0">
                <a:effectLst/>
                <a:cs typeface="Times New Roman" panose="02020603050405020304" pitchFamily="18" charset="0"/>
              </a:rPr>
              <a:t> Kusur </a:t>
            </a:r>
            <a:r>
              <a:rPr lang="en-US" sz="1800" dirty="0">
                <a:effectLst/>
                <a:cs typeface="Times New Roman" panose="02020603050405020304" pitchFamily="18" charset="0"/>
              </a:rPr>
              <a:t>İ</a:t>
            </a:r>
            <a:r>
              <a:rPr lang="tr-TR" sz="1800" dirty="0" err="1">
                <a:effectLst/>
                <a:cs typeface="Times New Roman" panose="02020603050405020304" pitchFamily="18" charset="0"/>
              </a:rPr>
              <a:t>ndirimsiz</a:t>
            </a:r>
            <a:r>
              <a:rPr lang="tr-TR" sz="1800" dirty="0">
                <a:effectLst/>
                <a:cs typeface="Times New Roman" panose="02020603050405020304" pitchFamily="18" charset="0"/>
              </a:rPr>
              <a:t> Toplam </a:t>
            </a:r>
            <a:r>
              <a:rPr lang="en-US" sz="1800" dirty="0">
                <a:effectLst/>
                <a:cs typeface="Times New Roman" panose="02020603050405020304" pitchFamily="18" charset="0"/>
              </a:rPr>
              <a:t>İ</a:t>
            </a:r>
            <a:r>
              <a:rPr lang="tr-TR" sz="1800" dirty="0">
                <a:effectLst/>
                <a:cs typeface="Times New Roman" panose="02020603050405020304" pitchFamily="18" charset="0"/>
              </a:rPr>
              <a:t>GT </a:t>
            </a:r>
            <a:r>
              <a:rPr lang="tr-TR" sz="1800" dirty="0" err="1">
                <a:effectLst/>
                <a:cs typeface="Times New Roman" panose="02020603050405020304" pitchFamily="18" charset="0"/>
              </a:rPr>
              <a:t>Hesab</a:t>
            </a:r>
            <a:r>
              <a:rPr lang="en-US" sz="1800" dirty="0">
                <a:effectLst/>
                <a:cs typeface="Times New Roman" panose="02020603050405020304" pitchFamily="18" charset="0"/>
              </a:rPr>
              <a:t>ı</a:t>
            </a:r>
            <a:r>
              <a:rPr lang="tr-TR" sz="1800" dirty="0">
                <a:effectLst/>
                <a:cs typeface="Times New Roman" panose="02020603050405020304" pitchFamily="18" charset="0"/>
              </a:rPr>
              <a:t>:</a:t>
            </a:r>
            <a:br>
              <a:rPr lang="tr-TR" dirty="0">
                <a:effectLst/>
              </a:rPr>
            </a:br>
            <a:endParaRPr lang="tr-TR" dirty="0">
              <a:effectLst/>
            </a:endParaRPr>
          </a:p>
          <a:p>
            <a:r>
              <a:rPr lang="tr-TR" sz="1400" dirty="0"/>
              <a:t> 	</a:t>
            </a:r>
            <a:r>
              <a:rPr lang="tr-TR" sz="1400" dirty="0">
                <a:effectLst/>
              </a:rPr>
              <a:t>Zeynep Esen Ak</a:t>
            </a:r>
            <a:r>
              <a:rPr lang="en-US" sz="1400" dirty="0">
                <a:effectLst/>
              </a:rPr>
              <a:t>ı</a:t>
            </a:r>
            <a:r>
              <a:rPr lang="tr-TR" sz="1400" dirty="0">
                <a:effectLst/>
              </a:rPr>
              <a:t>n için 18.02.2019 sigorta </a:t>
            </a:r>
            <a:r>
              <a:rPr lang="en-US" sz="1400" dirty="0">
                <a:effectLst/>
              </a:rPr>
              <a:t>ş</a:t>
            </a:r>
            <a:r>
              <a:rPr lang="tr-TR" sz="1400" dirty="0" err="1">
                <a:effectLst/>
              </a:rPr>
              <a:t>irketi</a:t>
            </a:r>
            <a:r>
              <a:rPr lang="tr-TR" sz="1400" dirty="0">
                <a:effectLst/>
              </a:rPr>
              <a:t> ödeme tarihi itibar</a:t>
            </a:r>
            <a:r>
              <a:rPr lang="en-US" sz="1400" dirty="0">
                <a:effectLst/>
              </a:rPr>
              <a:t>ı</a:t>
            </a:r>
            <a:r>
              <a:rPr lang="tr-TR" sz="1400" dirty="0" err="1">
                <a:effectLst/>
              </a:rPr>
              <a:t>yla</a:t>
            </a:r>
            <a:r>
              <a:rPr lang="tr-TR" sz="1400" dirty="0">
                <a:effectLst/>
              </a:rPr>
              <a:t>;</a:t>
            </a:r>
            <a:br>
              <a:rPr lang="tr-TR" sz="1400" dirty="0">
                <a:effectLst/>
              </a:rPr>
            </a:br>
            <a:endParaRPr lang="tr-TR" sz="1400" dirty="0">
              <a:effectLst/>
            </a:endParaRPr>
          </a:p>
          <a:p>
            <a:r>
              <a:rPr lang="tr-TR" sz="1400" dirty="0"/>
              <a:t>-</a:t>
            </a:r>
            <a:r>
              <a:rPr lang="en-US" sz="1400" dirty="0" err="1">
                <a:effectLst/>
              </a:rPr>
              <a:t>İşlemiş</a:t>
            </a:r>
            <a:r>
              <a:rPr lang="en-US" sz="1400" dirty="0">
                <a:effectLst/>
              </a:rPr>
              <a:t> </a:t>
            </a:r>
            <a:r>
              <a:rPr lang="en-US" sz="1400" dirty="0" err="1">
                <a:effectLst/>
              </a:rPr>
              <a:t>Dönem</a:t>
            </a:r>
            <a:r>
              <a:rPr lang="en-US" sz="1400" dirty="0">
                <a:effectLst/>
              </a:rPr>
              <a:t> </a:t>
            </a:r>
            <a:r>
              <a:rPr lang="en-US" sz="1400" dirty="0" err="1">
                <a:effectLst/>
              </a:rPr>
              <a:t>Sürekli</a:t>
            </a:r>
            <a:r>
              <a:rPr lang="en-US" sz="1400" dirty="0">
                <a:effectLst/>
              </a:rPr>
              <a:t> </a:t>
            </a:r>
            <a:r>
              <a:rPr lang="en-US" sz="1400" dirty="0" err="1">
                <a:effectLst/>
              </a:rPr>
              <a:t>İş</a:t>
            </a:r>
            <a:r>
              <a:rPr lang="en-US" sz="1400" dirty="0">
                <a:effectLst/>
              </a:rPr>
              <a:t> </a:t>
            </a:r>
            <a:r>
              <a:rPr lang="en-US" sz="1400" dirty="0" err="1">
                <a:effectLst/>
              </a:rPr>
              <a:t>Göremezlik</a:t>
            </a:r>
            <a:r>
              <a:rPr lang="en-US" sz="1400" dirty="0">
                <a:effectLst/>
              </a:rPr>
              <a:t> </a:t>
            </a:r>
            <a:r>
              <a:rPr lang="en-US" sz="1400" dirty="0" err="1">
                <a:effectLst/>
              </a:rPr>
              <a:t>Tazminatı</a:t>
            </a:r>
            <a:r>
              <a:rPr lang="en-US" sz="1400" dirty="0">
                <a:effectLst/>
              </a:rPr>
              <a:t> = 10.647,51 TL,</a:t>
            </a:r>
            <a:br>
              <a:rPr lang="tr-TR" sz="1400" dirty="0">
                <a:effectLst/>
              </a:rPr>
            </a:br>
            <a:endParaRPr lang="tr-TR" sz="1400" dirty="0">
              <a:effectLst/>
            </a:endParaRPr>
          </a:p>
          <a:p>
            <a:r>
              <a:rPr lang="tr-TR" sz="1400" dirty="0"/>
              <a:t>-</a:t>
            </a:r>
            <a:r>
              <a:rPr lang="en-US" sz="1400" dirty="0" err="1">
                <a:effectLst/>
              </a:rPr>
              <a:t>İşleyecek</a:t>
            </a:r>
            <a:r>
              <a:rPr lang="en-US" sz="1400" dirty="0">
                <a:effectLst/>
              </a:rPr>
              <a:t> </a:t>
            </a:r>
            <a:r>
              <a:rPr lang="en-US" sz="1400" dirty="0" err="1">
                <a:effectLst/>
              </a:rPr>
              <a:t>Dönem</a:t>
            </a:r>
            <a:r>
              <a:rPr lang="en-US" sz="1400" dirty="0">
                <a:effectLst/>
              </a:rPr>
              <a:t> </a:t>
            </a:r>
            <a:r>
              <a:rPr lang="en-US" sz="1400" dirty="0" err="1">
                <a:effectLst/>
              </a:rPr>
              <a:t>Sürekli</a:t>
            </a:r>
            <a:r>
              <a:rPr lang="en-US" sz="1400" dirty="0">
                <a:effectLst/>
              </a:rPr>
              <a:t> </a:t>
            </a:r>
            <a:r>
              <a:rPr lang="en-US" sz="1400" dirty="0" err="1">
                <a:effectLst/>
              </a:rPr>
              <a:t>İş</a:t>
            </a:r>
            <a:r>
              <a:rPr lang="en-US" sz="1400" dirty="0">
                <a:effectLst/>
              </a:rPr>
              <a:t> </a:t>
            </a:r>
            <a:r>
              <a:rPr lang="en-US" sz="1400" dirty="0" err="1">
                <a:effectLst/>
              </a:rPr>
              <a:t>Göremezlik</a:t>
            </a:r>
            <a:r>
              <a:rPr lang="en-US" sz="1400" dirty="0">
                <a:effectLst/>
              </a:rPr>
              <a:t> </a:t>
            </a:r>
            <a:r>
              <a:rPr lang="en-US" sz="1400" dirty="0" err="1">
                <a:effectLst/>
              </a:rPr>
              <a:t>Tazminatı</a:t>
            </a:r>
            <a:r>
              <a:rPr lang="en-US" sz="1400" dirty="0">
                <a:effectLst/>
              </a:rPr>
              <a:t> = 143.207,44 </a:t>
            </a:r>
            <a:r>
              <a:rPr lang="en-US" sz="1400" dirty="0" err="1">
                <a:effectLst/>
              </a:rPr>
              <a:t>TL'dir</a:t>
            </a:r>
            <a:r>
              <a:rPr lang="en-US" sz="1400" dirty="0">
                <a:effectLst/>
              </a:rPr>
              <a:t>.</a:t>
            </a:r>
            <a:br>
              <a:rPr lang="tr-TR" sz="1400" dirty="0">
                <a:effectLst/>
              </a:rPr>
            </a:br>
            <a:br>
              <a:rPr lang="tr-TR" sz="1400" dirty="0">
                <a:effectLst/>
              </a:rPr>
            </a:br>
            <a:r>
              <a:rPr lang="tr-TR" sz="1400" dirty="0">
                <a:effectLst/>
              </a:rPr>
              <a:t>	Sigorta </a:t>
            </a:r>
            <a:r>
              <a:rPr lang="en-US" sz="1400" dirty="0">
                <a:effectLst/>
              </a:rPr>
              <a:t>ş</a:t>
            </a:r>
            <a:r>
              <a:rPr lang="tr-TR" sz="1400" dirty="0" err="1">
                <a:effectLst/>
              </a:rPr>
              <a:t>irketi</a:t>
            </a:r>
            <a:r>
              <a:rPr lang="tr-TR" sz="1400" dirty="0">
                <a:effectLst/>
              </a:rPr>
              <a:t> ödeme tarihi itibar</a:t>
            </a:r>
            <a:r>
              <a:rPr lang="en-US" sz="1400" dirty="0">
                <a:effectLst/>
              </a:rPr>
              <a:t>ı</a:t>
            </a:r>
            <a:r>
              <a:rPr lang="tr-TR" sz="1400" dirty="0" err="1">
                <a:effectLst/>
              </a:rPr>
              <a:t>yla</a:t>
            </a:r>
            <a:r>
              <a:rPr lang="tr-TR" sz="1400" dirty="0">
                <a:effectLst/>
              </a:rPr>
              <a:t> kusur indirimsiz toplam i</a:t>
            </a:r>
            <a:r>
              <a:rPr lang="en-US" sz="1400" dirty="0">
                <a:effectLst/>
              </a:rPr>
              <a:t>ş</a:t>
            </a:r>
            <a:r>
              <a:rPr lang="tr-TR" sz="1400" dirty="0">
                <a:effectLst/>
              </a:rPr>
              <a:t> göremezlik tazminat tutar</a:t>
            </a:r>
            <a:r>
              <a:rPr lang="en-US" sz="1400" dirty="0">
                <a:effectLst/>
              </a:rPr>
              <a:t>ı</a:t>
            </a:r>
            <a:r>
              <a:rPr lang="tr-TR" sz="1400" dirty="0">
                <a:effectLst/>
              </a:rPr>
              <a:t>, i</a:t>
            </a:r>
            <a:r>
              <a:rPr lang="en-US" sz="1400" dirty="0">
                <a:effectLst/>
              </a:rPr>
              <a:t>ş</a:t>
            </a:r>
            <a:r>
              <a:rPr lang="tr-TR" sz="1400" dirty="0" err="1">
                <a:effectLst/>
              </a:rPr>
              <a:t>lemi</a:t>
            </a:r>
            <a:r>
              <a:rPr lang="en-US" sz="1400" dirty="0">
                <a:effectLst/>
              </a:rPr>
              <a:t>ş</a:t>
            </a:r>
            <a:r>
              <a:rPr lang="tr-TR" sz="1400" dirty="0">
                <a:effectLst/>
              </a:rPr>
              <a:t> ve i</a:t>
            </a:r>
            <a:r>
              <a:rPr lang="en-US" sz="1400" dirty="0">
                <a:effectLst/>
              </a:rPr>
              <a:t>ş</a:t>
            </a:r>
            <a:r>
              <a:rPr lang="tr-TR" sz="1400" dirty="0" err="1">
                <a:effectLst/>
              </a:rPr>
              <a:t>leyecek</a:t>
            </a:r>
            <a:r>
              <a:rPr lang="tr-TR" sz="1400" dirty="0">
                <a:effectLst/>
              </a:rPr>
              <a:t> dönem i</a:t>
            </a:r>
            <a:r>
              <a:rPr lang="en-US" sz="1400" dirty="0">
                <a:effectLst/>
              </a:rPr>
              <a:t>ş</a:t>
            </a:r>
            <a:r>
              <a:rPr lang="tr-TR" sz="1400" dirty="0">
                <a:effectLst/>
              </a:rPr>
              <a:t> göremezlik tazminat tutarlar</a:t>
            </a:r>
            <a:r>
              <a:rPr lang="en-US" sz="1400" dirty="0">
                <a:effectLst/>
              </a:rPr>
              <a:t>ı</a:t>
            </a:r>
            <a:r>
              <a:rPr lang="tr-TR" sz="1400" dirty="0">
                <a:effectLst/>
              </a:rPr>
              <a:t>n</a:t>
            </a:r>
            <a:r>
              <a:rPr lang="en-US" sz="1400" dirty="0">
                <a:effectLst/>
              </a:rPr>
              <a:t>ı</a:t>
            </a:r>
            <a:r>
              <a:rPr lang="tr-TR" sz="1400" dirty="0">
                <a:effectLst/>
              </a:rPr>
              <a:t>n toplam</a:t>
            </a:r>
            <a:r>
              <a:rPr lang="en-US" sz="1400" dirty="0">
                <a:effectLst/>
              </a:rPr>
              <a:t>ı</a:t>
            </a:r>
            <a:r>
              <a:rPr lang="tr-TR" sz="1400" dirty="0">
                <a:effectLst/>
              </a:rPr>
              <a:t> olarak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r>
              <a:rPr lang="tr-TR" sz="1400" dirty="0">
                <a:effectLst/>
              </a:rPr>
              <a:t>	</a:t>
            </a:r>
          </a:p>
          <a:p>
            <a:r>
              <a:rPr lang="tr-TR" sz="1400" dirty="0"/>
              <a:t>						</a:t>
            </a:r>
            <a:r>
              <a:rPr lang="tr-TR" sz="1400" dirty="0">
                <a:effectLst/>
              </a:rPr>
              <a:t>10.647,51 TL +143.207, 44 TL = 153.854,95 TL</a:t>
            </a:r>
            <a:br>
              <a:rPr lang="tr-TR" dirty="0">
                <a:effectLst/>
              </a:rPr>
            </a:br>
            <a:br>
              <a:rPr lang="tr-TR" dirty="0">
                <a:effectLst/>
              </a:rPr>
            </a:br>
            <a:endParaRPr lang="tr-TR" dirty="0"/>
          </a:p>
        </p:txBody>
      </p:sp>
    </p:spTree>
    <p:extLst>
      <p:ext uri="{BB962C8B-B14F-4D97-AF65-F5344CB8AC3E}">
        <p14:creationId xmlns:p14="http://schemas.microsoft.com/office/powerpoint/2010/main" val="1295159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C5D58120-D739-601E-4BD9-05E51CA49138}"/>
              </a:ext>
            </a:extLst>
          </p:cNvPr>
          <p:cNvSpPr txBox="1"/>
          <p:nvPr/>
        </p:nvSpPr>
        <p:spPr>
          <a:xfrm>
            <a:off x="662940" y="1843950"/>
            <a:ext cx="10485120" cy="3170099"/>
          </a:xfrm>
          <a:prstGeom prst="rect">
            <a:avLst/>
          </a:prstGeom>
          <a:noFill/>
        </p:spPr>
        <p:txBody>
          <a:bodyPr wrap="square" rtlCol="0">
            <a:spAutoFit/>
          </a:bodyPr>
          <a:lstStyle/>
          <a:p>
            <a:r>
              <a:rPr lang="tr-TR" sz="1800" dirty="0">
                <a:effectLst/>
                <a:latin typeface="Microsoft YaHei" panose="020B0503020204020204" pitchFamily="34" charset="-122"/>
                <a:cs typeface="Times New Roman" panose="02020603050405020304" pitchFamily="18" charset="0"/>
              </a:rPr>
              <a:t>E. Zarardan </a:t>
            </a:r>
            <a:r>
              <a:rPr lang="en-US" sz="1800" dirty="0">
                <a:effectLst/>
                <a:latin typeface="Microsoft YaHei" panose="020B0503020204020204" pitchFamily="34" charset="-122"/>
                <a:cs typeface="Times New Roman" panose="02020603050405020304" pitchFamily="18" charset="0"/>
              </a:rPr>
              <a:t>İ</a:t>
            </a:r>
            <a:r>
              <a:rPr lang="tr-TR" sz="1800" dirty="0" err="1">
                <a:effectLst/>
                <a:latin typeface="Microsoft YaHei" panose="020B0503020204020204" pitchFamily="34" charset="-122"/>
                <a:cs typeface="Times New Roman" panose="02020603050405020304" pitchFamily="18" charset="0"/>
              </a:rPr>
              <a:t>ndirim</a:t>
            </a:r>
            <a:r>
              <a:rPr lang="tr-TR" sz="1800" dirty="0">
                <a:effectLst/>
                <a:latin typeface="Microsoft YaHei" panose="020B0503020204020204" pitchFamily="34" charset="-122"/>
                <a:cs typeface="Times New Roman" panose="02020603050405020304" pitchFamily="18" charset="0"/>
              </a:rPr>
              <a:t> Sebepleri ve Nihai Tazminat</a:t>
            </a:r>
            <a:br>
              <a:rPr lang="tr-TR" dirty="0">
                <a:effectLst/>
              </a:rPr>
            </a:br>
            <a:endParaRPr lang="tr-TR" dirty="0">
              <a:effectLst/>
            </a:endParaRPr>
          </a:p>
          <a:p>
            <a:r>
              <a:rPr lang="tr-TR" sz="1600" u="sng" dirty="0">
                <a:effectLst/>
              </a:rPr>
              <a:t>Kusur </a:t>
            </a:r>
            <a:r>
              <a:rPr lang="en-US" sz="1600" u="sng" dirty="0">
                <a:effectLst/>
              </a:rPr>
              <a:t>İ</a:t>
            </a:r>
            <a:r>
              <a:rPr lang="tr-TR" sz="1600" u="sng" dirty="0" err="1">
                <a:effectLst/>
              </a:rPr>
              <a:t>ndirimi</a:t>
            </a:r>
            <a:br>
              <a:rPr lang="tr-TR" dirty="0">
                <a:effectLst/>
              </a:rPr>
            </a:br>
            <a:endParaRPr lang="tr-TR" dirty="0">
              <a:effectLst/>
            </a:endParaRPr>
          </a:p>
          <a:p>
            <a:r>
              <a:rPr lang="tr-TR" sz="1400" dirty="0">
                <a:effectLst/>
              </a:rPr>
              <a:t>	Dava </a:t>
            </a:r>
            <a:r>
              <a:rPr lang="tr-TR" sz="1400" dirty="0" err="1">
                <a:effectLst/>
              </a:rPr>
              <a:t>dosyas</a:t>
            </a:r>
            <a:r>
              <a:rPr lang="en-US" sz="1400" dirty="0">
                <a:effectLst/>
              </a:rPr>
              <a:t>ı</a:t>
            </a:r>
            <a:r>
              <a:rPr lang="tr-TR" sz="1400" dirty="0" err="1">
                <a:effectLst/>
              </a:rPr>
              <a:t>ndaki</a:t>
            </a:r>
            <a:r>
              <a:rPr lang="tr-TR" sz="1400" dirty="0">
                <a:effectLst/>
              </a:rPr>
              <a:t> bilgilerden, Zeynep Esen Ak</a:t>
            </a:r>
            <a:r>
              <a:rPr lang="en-US" sz="1400" dirty="0">
                <a:effectLst/>
              </a:rPr>
              <a:t>ı</a:t>
            </a:r>
            <a:r>
              <a:rPr lang="tr-TR" sz="1400" dirty="0">
                <a:effectLst/>
              </a:rPr>
              <a:t>n'</a:t>
            </a:r>
            <a:r>
              <a:rPr lang="en-US" sz="1400" dirty="0">
                <a:effectLst/>
              </a:rPr>
              <a:t>ı</a:t>
            </a:r>
            <a:r>
              <a:rPr lang="tr-TR" sz="1400" dirty="0">
                <a:effectLst/>
              </a:rPr>
              <a:t>n olayda %25 oran</a:t>
            </a:r>
            <a:r>
              <a:rPr lang="en-US" sz="1400" dirty="0">
                <a:effectLst/>
              </a:rPr>
              <a:t>ı</a:t>
            </a:r>
            <a:r>
              <a:rPr lang="tr-TR" sz="1400" dirty="0" err="1">
                <a:effectLst/>
              </a:rPr>
              <a:t>nda</a:t>
            </a:r>
            <a:r>
              <a:rPr lang="tr-TR" sz="1400" dirty="0">
                <a:effectLst/>
              </a:rPr>
              <a:t> ve </a:t>
            </a:r>
            <a:r>
              <a:rPr lang="tr-TR" sz="1400" dirty="0" err="1">
                <a:effectLst/>
              </a:rPr>
              <a:t>daval</a:t>
            </a:r>
            <a:r>
              <a:rPr lang="en-US" sz="1400" dirty="0">
                <a:effectLst/>
              </a:rPr>
              <a:t>ı</a:t>
            </a:r>
            <a:r>
              <a:rPr lang="tr-TR" sz="1400" dirty="0"/>
              <a:t> </a:t>
            </a:r>
            <a:r>
              <a:rPr lang="tr-TR" sz="1400" dirty="0" err="1">
                <a:effectLst/>
              </a:rPr>
              <a:t>tarafin</a:t>
            </a:r>
            <a:r>
              <a:rPr lang="tr-TR" sz="1400" dirty="0">
                <a:effectLst/>
              </a:rPr>
              <a:t> ise %75 oran</a:t>
            </a:r>
            <a:r>
              <a:rPr lang="en-US" sz="1400" dirty="0">
                <a:effectLst/>
              </a:rPr>
              <a:t>ı</a:t>
            </a:r>
            <a:r>
              <a:rPr lang="tr-TR" sz="1400" dirty="0" err="1">
                <a:effectLst/>
              </a:rPr>
              <a:t>nda</a:t>
            </a:r>
            <a:r>
              <a:rPr lang="tr-TR" sz="1400" dirty="0">
                <a:effectLst/>
              </a:rPr>
              <a:t> kusurlu oldu</a:t>
            </a:r>
            <a:r>
              <a:rPr lang="en-US" sz="1400" dirty="0">
                <a:effectLst/>
              </a:rPr>
              <a:t>ğ</a:t>
            </a:r>
            <a:r>
              <a:rPr lang="tr-TR" sz="1400" dirty="0">
                <a:effectLst/>
              </a:rPr>
              <a:t>u anla</a:t>
            </a:r>
            <a:r>
              <a:rPr lang="en-US" sz="1400" dirty="0" err="1">
                <a:effectLst/>
              </a:rPr>
              <a:t>şı</a:t>
            </a:r>
            <a:r>
              <a:rPr lang="tr-TR" sz="1400" dirty="0" err="1">
                <a:effectLst/>
              </a:rPr>
              <a:t>lm</a:t>
            </a:r>
            <a:r>
              <a:rPr lang="en-US" sz="1400" dirty="0" err="1">
                <a:effectLst/>
              </a:rPr>
              <a:t>ış</a:t>
            </a:r>
            <a:r>
              <a:rPr lang="tr-TR" sz="1400" dirty="0">
                <a:effectLst/>
              </a:rPr>
              <a:t>t</a:t>
            </a:r>
            <a:r>
              <a:rPr lang="en-US" sz="1400" dirty="0">
                <a:effectLst/>
              </a:rPr>
              <a:t>ı</a:t>
            </a:r>
            <a:r>
              <a:rPr lang="tr-TR" sz="1400" dirty="0">
                <a:effectLst/>
              </a:rPr>
              <a:t>r. Bu nedenle Zeynep Esen Ak</a:t>
            </a:r>
            <a:r>
              <a:rPr lang="en-US" sz="1400" dirty="0">
                <a:effectLst/>
              </a:rPr>
              <a:t>ı</a:t>
            </a:r>
            <a:r>
              <a:rPr lang="tr-TR" sz="1400" dirty="0">
                <a:effectLst/>
              </a:rPr>
              <a:t>n için hesaplanan i</a:t>
            </a:r>
            <a:r>
              <a:rPr lang="en-US" sz="1400" dirty="0">
                <a:effectLst/>
              </a:rPr>
              <a:t>ş</a:t>
            </a:r>
            <a:r>
              <a:rPr lang="tr-TR" sz="1400" dirty="0">
                <a:effectLst/>
              </a:rPr>
              <a:t> göremezlik tazminat</a:t>
            </a:r>
            <a:r>
              <a:rPr lang="en-US" sz="1400" dirty="0">
                <a:effectLst/>
              </a:rPr>
              <a:t>ı</a:t>
            </a:r>
            <a:r>
              <a:rPr lang="tr-TR" sz="1400" dirty="0" err="1">
                <a:effectLst/>
              </a:rPr>
              <a:t>na</a:t>
            </a:r>
            <a:r>
              <a:rPr lang="tr-TR" sz="1400" dirty="0">
                <a:effectLst/>
              </a:rPr>
              <a:t> %25 kusur indirimi </a:t>
            </a:r>
            <a:r>
              <a:rPr lang="tr-TR" sz="1400" dirty="0" err="1">
                <a:effectLst/>
              </a:rPr>
              <a:t>yans</a:t>
            </a:r>
            <a:r>
              <a:rPr lang="en-US" sz="1400" dirty="0">
                <a:effectLst/>
              </a:rPr>
              <a:t>ı</a:t>
            </a:r>
            <a:r>
              <a:rPr lang="tr-TR" sz="1400" dirty="0">
                <a:effectLst/>
              </a:rPr>
              <a:t>t</a:t>
            </a:r>
            <a:r>
              <a:rPr lang="en-US" sz="1400" dirty="0">
                <a:effectLst/>
              </a:rPr>
              <a:t>ı</a:t>
            </a:r>
            <a:r>
              <a:rPr lang="tr-TR" sz="1400" dirty="0" err="1">
                <a:effectLst/>
              </a:rPr>
              <a:t>lmal</a:t>
            </a:r>
            <a:r>
              <a:rPr lang="en-US" sz="1400" dirty="0">
                <a:effectLst/>
              </a:rPr>
              <a:t>ı</a:t>
            </a:r>
            <a:r>
              <a:rPr lang="tr-TR" sz="1400" dirty="0">
                <a:effectLst/>
              </a:rPr>
              <a:t>d</a:t>
            </a:r>
            <a:r>
              <a:rPr lang="en-US" sz="1400" dirty="0">
                <a:effectLst/>
              </a:rPr>
              <a:t>ı</a:t>
            </a:r>
            <a:r>
              <a:rPr lang="tr-TR" sz="1400" dirty="0">
                <a:effectLst/>
              </a:rPr>
              <a:t>r. Sigorta </a:t>
            </a:r>
            <a:r>
              <a:rPr lang="en-US" sz="1400" dirty="0">
                <a:effectLst/>
              </a:rPr>
              <a:t>ş</a:t>
            </a:r>
            <a:r>
              <a:rPr lang="tr-TR" sz="1400" dirty="0" err="1">
                <a:effectLst/>
              </a:rPr>
              <a:t>irketi</a:t>
            </a:r>
            <a:r>
              <a:rPr lang="tr-TR" sz="1400" dirty="0"/>
              <a:t> </a:t>
            </a:r>
            <a:r>
              <a:rPr lang="tr-TR" sz="1400" dirty="0">
                <a:effectLst/>
              </a:rPr>
              <a:t>ödeme tarihi itibar</a:t>
            </a:r>
            <a:r>
              <a:rPr lang="en-US" sz="1400" dirty="0">
                <a:effectLst/>
              </a:rPr>
              <a:t>ı</a:t>
            </a:r>
            <a:r>
              <a:rPr lang="tr-TR" sz="1400" dirty="0" err="1">
                <a:effectLst/>
              </a:rPr>
              <a:t>yla</a:t>
            </a:r>
            <a:r>
              <a:rPr lang="tr-TR" sz="1400" dirty="0">
                <a:effectLst/>
              </a:rPr>
              <a:t> kusur indirimli toplam tazminat tutar</a:t>
            </a:r>
            <a:r>
              <a:rPr lang="en-US" sz="1400" dirty="0">
                <a:effectLst/>
              </a:rPr>
              <a:t>ı</a:t>
            </a:r>
            <a:r>
              <a:rPr lang="tr-TR" sz="1400" dirty="0"/>
              <a:t> </a:t>
            </a:r>
            <a:r>
              <a:rPr lang="tr-TR" sz="1400" dirty="0">
                <a:effectLst/>
              </a:rPr>
              <a:t>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p>
          <a:p>
            <a:endParaRPr lang="tr-TR" sz="1400" dirty="0"/>
          </a:p>
          <a:p>
            <a:r>
              <a:rPr lang="tr-TR" sz="1400" u="sng" dirty="0">
                <a:effectLst/>
                <a:latin typeface="Microsoft YaHei" panose="020B0503020204020204" pitchFamily="34" charset="-122"/>
                <a:cs typeface="Times New Roman" panose="02020603050405020304" pitchFamily="18" charset="0"/>
              </a:rPr>
              <a:t>Sigorta </a:t>
            </a:r>
            <a:r>
              <a:rPr lang="en-US" sz="1400" u="sng" dirty="0">
                <a:effectLst/>
                <a:latin typeface="Microsoft YaHei" panose="020B0503020204020204" pitchFamily="34" charset="-122"/>
                <a:cs typeface="Times New Roman" panose="02020603050405020304" pitchFamily="18" charset="0"/>
              </a:rPr>
              <a:t>Ş</a:t>
            </a:r>
            <a:r>
              <a:rPr lang="tr-TR" sz="1400" u="sng" dirty="0" err="1">
                <a:effectLst/>
                <a:latin typeface="Microsoft YaHei" panose="020B0503020204020204" pitchFamily="34" charset="-122"/>
                <a:cs typeface="Times New Roman" panose="02020603050405020304" pitchFamily="18" charset="0"/>
              </a:rPr>
              <a:t>irketi</a:t>
            </a:r>
            <a:r>
              <a:rPr lang="tr-TR" sz="1400" u="sng" dirty="0">
                <a:effectLst/>
                <a:latin typeface="Microsoft YaHei" panose="020B0503020204020204" pitchFamily="34" charset="-122"/>
                <a:cs typeface="Times New Roman" panose="02020603050405020304" pitchFamily="18" charset="0"/>
              </a:rPr>
              <a:t> Ödeme Tarihi </a:t>
            </a:r>
            <a:r>
              <a:rPr lang="tr-TR" sz="1400" u="sng" dirty="0" err="1">
                <a:effectLst/>
                <a:latin typeface="Microsoft YaHei" panose="020B0503020204020204" pitchFamily="34" charset="-122"/>
                <a:cs typeface="Times New Roman" panose="02020603050405020304" pitchFamily="18" charset="0"/>
              </a:rPr>
              <a:t>itibariyla</a:t>
            </a:r>
            <a:r>
              <a:rPr lang="tr-TR" sz="1400" u="sng" dirty="0">
                <a:effectLst/>
                <a:latin typeface="Microsoft YaHei" panose="020B0503020204020204" pitchFamily="34" charset="-122"/>
                <a:cs typeface="Times New Roman" panose="02020603050405020304" pitchFamily="18" charset="0"/>
              </a:rPr>
              <a:t> Kusur </a:t>
            </a:r>
            <a:r>
              <a:rPr lang="en-US" sz="1400" u="sng" dirty="0">
                <a:effectLst/>
                <a:latin typeface="Microsoft YaHei" panose="020B0503020204020204" pitchFamily="34" charset="-122"/>
                <a:cs typeface="Times New Roman" panose="02020603050405020304" pitchFamily="18" charset="0"/>
              </a:rPr>
              <a:t>İ</a:t>
            </a:r>
            <a:r>
              <a:rPr lang="tr-TR" sz="1400" u="sng" dirty="0" err="1">
                <a:effectLst/>
                <a:latin typeface="Microsoft YaHei" panose="020B0503020204020204" pitchFamily="34" charset="-122"/>
                <a:cs typeface="Times New Roman" panose="02020603050405020304" pitchFamily="18" charset="0"/>
              </a:rPr>
              <a:t>ndirimli</a:t>
            </a:r>
            <a:r>
              <a:rPr lang="tr-TR" sz="1400" u="sng" dirty="0">
                <a:effectLst/>
                <a:latin typeface="Microsoft YaHei" panose="020B0503020204020204" pitchFamily="34" charset="-122"/>
                <a:cs typeface="Times New Roman" panose="02020603050405020304" pitchFamily="18" charset="0"/>
              </a:rPr>
              <a:t> Toplam IGT </a:t>
            </a:r>
            <a:r>
              <a:rPr lang="tr-TR" sz="1400" u="sng" dirty="0" err="1">
                <a:effectLst/>
                <a:latin typeface="Microsoft YaHei" panose="020B0503020204020204" pitchFamily="34" charset="-122"/>
                <a:cs typeface="Times New Roman" panose="02020603050405020304" pitchFamily="18" charset="0"/>
              </a:rPr>
              <a:t>Hesab</a:t>
            </a:r>
            <a:r>
              <a:rPr lang="en-US" sz="1400" u="sng" dirty="0">
                <a:effectLst/>
                <a:latin typeface="Microsoft YaHei" panose="020B0503020204020204" pitchFamily="34" charset="-122"/>
                <a:cs typeface="Times New Roman" panose="02020603050405020304" pitchFamily="18" charset="0"/>
              </a:rPr>
              <a:t>ı</a:t>
            </a:r>
            <a:r>
              <a:rPr lang="tr-TR" sz="1400" u="sng" dirty="0">
                <a:effectLst/>
                <a:latin typeface="Microsoft YaHei" panose="020B0503020204020204" pitchFamily="34" charset="-122"/>
                <a:cs typeface="Times New Roman" panose="02020603050405020304" pitchFamily="18" charset="0"/>
              </a:rPr>
              <a:t>:</a:t>
            </a:r>
            <a:br>
              <a:rPr lang="tr-TR" sz="1400" dirty="0">
                <a:effectLst/>
              </a:rPr>
            </a:br>
            <a:endParaRPr lang="tr-TR" sz="1400" dirty="0">
              <a:effectLst/>
            </a:endParaRPr>
          </a:p>
          <a:p>
            <a:r>
              <a:rPr lang="tr-TR" sz="1400" dirty="0"/>
              <a:t> </a:t>
            </a:r>
            <a:r>
              <a:rPr lang="tr-TR" sz="1400" dirty="0">
                <a:effectLst/>
              </a:rPr>
              <a:t>Sigorta </a:t>
            </a:r>
            <a:r>
              <a:rPr lang="en-US" sz="1400" dirty="0">
                <a:effectLst/>
              </a:rPr>
              <a:t>ş</a:t>
            </a:r>
            <a:r>
              <a:rPr lang="tr-TR" sz="1400" dirty="0" err="1">
                <a:effectLst/>
              </a:rPr>
              <a:t>irketi</a:t>
            </a:r>
            <a:r>
              <a:rPr lang="tr-TR" sz="1400" dirty="0">
                <a:effectLst/>
              </a:rPr>
              <a:t> ödeme tarihi itibar</a:t>
            </a:r>
            <a:r>
              <a:rPr lang="en-US" sz="1400" dirty="0">
                <a:effectLst/>
              </a:rPr>
              <a:t>ı</a:t>
            </a:r>
            <a:r>
              <a:rPr lang="tr-TR" sz="1400" dirty="0" err="1">
                <a:effectLst/>
              </a:rPr>
              <a:t>yla</a:t>
            </a:r>
            <a:r>
              <a:rPr lang="tr-TR" sz="1400" dirty="0">
                <a:effectLst/>
              </a:rPr>
              <a:t> kusur indirimli toplam i</a:t>
            </a:r>
            <a:r>
              <a:rPr lang="en-US" sz="1400" dirty="0">
                <a:effectLst/>
              </a:rPr>
              <a:t>ş</a:t>
            </a:r>
            <a:r>
              <a:rPr lang="tr-TR" sz="1400" dirty="0">
                <a:effectLst/>
              </a:rPr>
              <a:t> göremezlik tazminat</a:t>
            </a:r>
            <a:r>
              <a:rPr lang="en-US" sz="1400" dirty="0">
                <a:effectLst/>
              </a:rPr>
              <a:t>ı</a:t>
            </a:r>
            <a:r>
              <a:rPr lang="tr-TR" sz="1400" dirty="0"/>
              <a:t> </a:t>
            </a:r>
            <a:r>
              <a:rPr lang="tr-TR" sz="1400" dirty="0">
                <a:effectLst/>
              </a:rPr>
              <a:t>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p>
          <a:p>
            <a:br>
              <a:rPr lang="tr-TR" sz="1400" dirty="0">
                <a:effectLst/>
              </a:rPr>
            </a:br>
            <a:r>
              <a:rPr lang="tr-TR" sz="1400" dirty="0">
                <a:effectLst/>
              </a:rPr>
              <a:t>                                    153.854,95 x 0.75 = 115.391,21</a:t>
            </a:r>
            <a:endParaRPr lang="tr-TR" dirty="0"/>
          </a:p>
        </p:txBody>
      </p:sp>
    </p:spTree>
    <p:extLst>
      <p:ext uri="{BB962C8B-B14F-4D97-AF65-F5344CB8AC3E}">
        <p14:creationId xmlns:p14="http://schemas.microsoft.com/office/powerpoint/2010/main" val="2430584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A3228695-6CE0-FF6B-D756-2F15299D7474}"/>
              </a:ext>
            </a:extLst>
          </p:cNvPr>
          <p:cNvSpPr txBox="1"/>
          <p:nvPr/>
        </p:nvSpPr>
        <p:spPr>
          <a:xfrm>
            <a:off x="842010" y="712411"/>
            <a:ext cx="10507980" cy="3970318"/>
          </a:xfrm>
          <a:prstGeom prst="rect">
            <a:avLst/>
          </a:prstGeom>
          <a:noFill/>
        </p:spPr>
        <p:txBody>
          <a:bodyPr wrap="square" rtlCol="0">
            <a:spAutoFit/>
          </a:bodyPr>
          <a:lstStyle/>
          <a:p>
            <a:r>
              <a:rPr lang="tr-TR" sz="1800" kern="100" dirty="0">
                <a:effectLst/>
                <a:ea typeface="Calibri" panose="020F0502020204030204" pitchFamily="34" charset="0"/>
                <a:cs typeface="Times New Roman" panose="02020603050405020304" pitchFamily="18" charset="0"/>
              </a:rPr>
              <a:t>II. Güncel Hesap Tarihindeki Verilere Göre Yap</a:t>
            </a:r>
            <a:r>
              <a:rPr lang="en-US" sz="1800" kern="100" dirty="0">
                <a:effectLst/>
                <a:ea typeface="Calibri" panose="020F0502020204030204" pitchFamily="34" charset="0"/>
                <a:cs typeface="Times New Roman" panose="02020603050405020304" pitchFamily="18" charset="0"/>
              </a:rPr>
              <a:t>ı</a:t>
            </a:r>
            <a:r>
              <a:rPr lang="tr-TR" sz="1800" kern="100" dirty="0">
                <a:effectLst/>
                <a:ea typeface="Calibri" panose="020F0502020204030204" pitchFamily="34" charset="0"/>
                <a:cs typeface="Times New Roman" panose="02020603050405020304" pitchFamily="18" charset="0"/>
              </a:rPr>
              <a:t>lan </a:t>
            </a:r>
            <a:r>
              <a:rPr lang="en-US" sz="1800" kern="100" dirty="0" err="1">
                <a:effectLst/>
                <a:ea typeface="Calibri" panose="020F0502020204030204" pitchFamily="34" charset="0"/>
                <a:cs typeface="Times New Roman" panose="02020603050405020304" pitchFamily="18" charset="0"/>
              </a:rPr>
              <a:t>İş</a:t>
            </a:r>
            <a:r>
              <a:rPr lang="tr-TR" sz="1800" kern="100" dirty="0">
                <a:effectLst/>
                <a:ea typeface="Calibri" panose="020F0502020204030204" pitchFamily="34" charset="0"/>
                <a:cs typeface="Times New Roman" panose="02020603050405020304" pitchFamily="18" charset="0"/>
              </a:rPr>
              <a:t> Göremezlik Tazminat</a:t>
            </a:r>
            <a:r>
              <a:rPr lang="en-US" sz="1800" kern="100" dirty="0">
                <a:effectLst/>
                <a:ea typeface="Calibri" panose="020F0502020204030204" pitchFamily="34" charset="0"/>
                <a:cs typeface="Times New Roman" panose="02020603050405020304" pitchFamily="18" charset="0"/>
              </a:rPr>
              <a:t>ı</a:t>
            </a:r>
            <a:r>
              <a:rPr lang="tr-TR" kern="100" dirty="0">
                <a:ea typeface="Calibri" panose="020F0502020204030204" pitchFamily="34" charset="0"/>
                <a:cs typeface="Times New Roman" panose="02020603050405020304" pitchFamily="18" charset="0"/>
              </a:rPr>
              <a:t> </a:t>
            </a:r>
            <a:r>
              <a:rPr lang="tr-TR" sz="1800" kern="100" dirty="0" err="1">
                <a:effectLst/>
                <a:ea typeface="Calibri" panose="020F0502020204030204" pitchFamily="34" charset="0"/>
                <a:cs typeface="Times New Roman" panose="02020603050405020304" pitchFamily="18" charset="0"/>
              </a:rPr>
              <a:t>Hesab</a:t>
            </a:r>
            <a:r>
              <a:rPr lang="en-US" sz="1800" kern="100" dirty="0">
                <a:effectLst/>
                <a:ea typeface="Calibri" panose="020F0502020204030204" pitchFamily="34" charset="0"/>
                <a:cs typeface="Times New Roman" panose="02020603050405020304" pitchFamily="18" charset="0"/>
              </a:rPr>
              <a:t>ı</a:t>
            </a: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r>
              <a:rPr lang="tr-TR" sz="1600" u="sng" kern="100" dirty="0">
                <a:effectLst/>
                <a:latin typeface="Calibri" panose="020F0502020204030204" pitchFamily="34" charset="0"/>
                <a:ea typeface="Calibri" panose="020F0502020204030204" pitchFamily="34" charset="0"/>
                <a:cs typeface="Times New Roman" panose="02020603050405020304" pitchFamily="18" charset="0"/>
              </a:rPr>
              <a:t>A. Tazminat Süresinin Belirlenmesi</a:t>
            </a: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tr-TR"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Zeynep Esen Ak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01.09.2017 kaza ve 03.02.2020 hesap tarihleri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ya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şı</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ve PMF 1931 Hayat </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Tablosu'na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göre beklenen ya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am süresi 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ğı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daki</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tabloda gösterilmektedir.</a:t>
            </a: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r>
              <a:rPr lang="tr-TR" sz="1400" b="0" i="0" dirty="0">
                <a:effectLst/>
                <a:latin typeface="-apple-system"/>
              </a:rPr>
              <a:t>Malul kalan kişinin kaza ve hesap tarihi itibarıyla yaşı ve beklenen yaşam süresi (Progresif Rant Yöntemi - Güncel hesap tarihi itibarıyla) tablosu:</a:t>
            </a:r>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Malul kalan kişinin tazminat hesabını etkileyen tüm durumların gösterildiği , malulün yaşı dikkate Alınarak çizilen yaşam çizelgesi aşağıdaki şekilde verilmiştir.</a:t>
            </a: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Resim 5" descr="metin, ekran görüntüsü, yazı tipi, çizgi içeren bir resim&#10;&#10;Açıklama otomatik olarak oluşturuldu">
            <a:extLst>
              <a:ext uri="{FF2B5EF4-FFF2-40B4-BE49-F238E27FC236}">
                <a16:creationId xmlns:a16="http://schemas.microsoft.com/office/drawing/2014/main" id="{B75E205A-763B-CA0C-E4DE-C05EAB99C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160" y="2575024"/>
            <a:ext cx="6256020" cy="1027038"/>
          </a:xfrm>
          <a:prstGeom prst="rect">
            <a:avLst/>
          </a:prstGeom>
        </p:spPr>
      </p:pic>
      <p:pic>
        <p:nvPicPr>
          <p:cNvPr id="8" name="Resim 7" descr="metin, çizgi, yazı tipi, makbuz içeren bir resim&#10;&#10;Açıklama otomatik olarak oluşturuldu">
            <a:extLst>
              <a:ext uri="{FF2B5EF4-FFF2-40B4-BE49-F238E27FC236}">
                <a16:creationId xmlns:a16="http://schemas.microsoft.com/office/drawing/2014/main" id="{8D91BCD6-B929-9A96-0915-5C1EE5FAF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 y="4338605"/>
            <a:ext cx="5876925" cy="1246856"/>
          </a:xfrm>
          <a:prstGeom prst="rect">
            <a:avLst/>
          </a:prstGeom>
        </p:spPr>
      </p:pic>
    </p:spTree>
    <p:extLst>
      <p:ext uri="{BB962C8B-B14F-4D97-AF65-F5344CB8AC3E}">
        <p14:creationId xmlns:p14="http://schemas.microsoft.com/office/powerpoint/2010/main" val="1754653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3999EB2-F0D0-3A19-F8C6-B24DBFDFA5E5}"/>
              </a:ext>
            </a:extLst>
          </p:cNvPr>
          <p:cNvSpPr txBox="1"/>
          <p:nvPr/>
        </p:nvSpPr>
        <p:spPr>
          <a:xfrm>
            <a:off x="762000" y="1143000"/>
            <a:ext cx="10134600" cy="5078313"/>
          </a:xfrm>
          <a:prstGeom prst="rect">
            <a:avLst/>
          </a:prstGeom>
          <a:noFill/>
        </p:spPr>
        <p:txBody>
          <a:bodyPr wrap="square" rtlCol="0">
            <a:spAutoFit/>
          </a:bodyPr>
          <a:lstStyle/>
          <a:p>
            <a:r>
              <a:rPr lang="tr-TR" sz="1400" kern="100" dirty="0">
                <a:effectLst/>
                <a:ea typeface="Calibri" panose="020F0502020204030204" pitchFamily="34" charset="0"/>
                <a:cs typeface="Times New Roman" panose="02020603050405020304" pitchFamily="18" charset="0"/>
              </a:rPr>
              <a:t>	Malul kalan ki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i için 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göremezlik tazminat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kaza tarihinden hesap tarihine kadar olan dönem için i</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lemi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dönem, hesap tarihinden </a:t>
            </a:r>
            <a:r>
              <a:rPr lang="tr-TR" sz="1400" kern="100" dirty="0" err="1">
                <a:effectLst/>
                <a:ea typeface="Calibri" panose="020F0502020204030204" pitchFamily="34" charset="0"/>
                <a:cs typeface="Times New Roman" panose="02020603050405020304" pitchFamily="18" charset="0"/>
              </a:rPr>
              <a:t>sonras</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için ise i</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leyecek</a:t>
            </a:r>
            <a:r>
              <a:rPr lang="tr-TR" sz="1400" kern="100" dirty="0">
                <a:effectLst/>
                <a:ea typeface="Calibri" panose="020F0502020204030204" pitchFamily="34" charset="0"/>
                <a:cs typeface="Times New Roman" panose="02020603050405020304" pitchFamily="18" charset="0"/>
              </a:rPr>
              <a:t> dönem olmak üzere iki </a:t>
            </a:r>
            <a:r>
              <a:rPr lang="tr-TR" sz="1400" kern="100" dirty="0" err="1">
                <a:effectLst/>
                <a:ea typeface="Calibri" panose="020F0502020204030204" pitchFamily="34" charset="0"/>
                <a:cs typeface="Times New Roman" panose="02020603050405020304" pitchFamily="18" charset="0"/>
              </a:rPr>
              <a:t>ayr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dönem için </a:t>
            </a:r>
            <a:r>
              <a:rPr lang="tr-TR" sz="1400" kern="100" dirty="0" err="1">
                <a:effectLst/>
                <a:ea typeface="Calibri" panose="020F0502020204030204" pitchFamily="34" charset="0"/>
                <a:cs typeface="Times New Roman" panose="02020603050405020304" pitchFamily="18" charset="0"/>
              </a:rPr>
              <a:t>hesaplanm</a:t>
            </a:r>
            <a:r>
              <a:rPr lang="en-US" sz="1400" kern="100" dirty="0" err="1">
                <a:effectLst/>
                <a:ea typeface="Calibri" panose="020F0502020204030204" pitchFamily="34" charset="0"/>
                <a:cs typeface="Times New Roman" panose="02020603050405020304" pitchFamily="18" charset="0"/>
              </a:rPr>
              <a:t>ış</a:t>
            </a:r>
            <a:r>
              <a:rPr lang="tr-TR" sz="1400" kern="100" dirty="0">
                <a:effectLst/>
                <a:ea typeface="Calibri" panose="020F0502020204030204" pitchFamily="34" charset="0"/>
                <a:cs typeface="Times New Roman" panose="02020603050405020304" pitchFamily="18" charset="0"/>
              </a:rPr>
              <a:t>t</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800" kern="100" dirty="0">
                <a:effectLst/>
                <a:ea typeface="Calibri" panose="020F0502020204030204" pitchFamily="34" charset="0"/>
                <a:cs typeface="Times New Roman" panose="02020603050405020304" pitchFamily="18" charset="0"/>
              </a:rPr>
              <a:t>B. </a:t>
            </a:r>
            <a:r>
              <a:rPr lang="en-US" sz="1800" kern="100" dirty="0" err="1">
                <a:effectLst/>
                <a:ea typeface="Calibri" panose="020F0502020204030204" pitchFamily="34" charset="0"/>
                <a:cs typeface="Times New Roman" panose="02020603050405020304" pitchFamily="18" charset="0"/>
              </a:rPr>
              <a:t>İş</a:t>
            </a:r>
            <a:r>
              <a:rPr lang="tr-TR" sz="1800" kern="100" dirty="0" err="1">
                <a:effectLst/>
                <a:ea typeface="Calibri" panose="020F0502020204030204" pitchFamily="34" charset="0"/>
                <a:cs typeface="Times New Roman" panose="02020603050405020304" pitchFamily="18" charset="0"/>
              </a:rPr>
              <a:t>lemi</a:t>
            </a:r>
            <a:r>
              <a:rPr lang="en-US" sz="1800" kern="100" dirty="0">
                <a:effectLst/>
                <a:ea typeface="Calibri" panose="020F0502020204030204" pitchFamily="34" charset="0"/>
                <a:cs typeface="Times New Roman" panose="02020603050405020304" pitchFamily="18" charset="0"/>
              </a:rPr>
              <a:t>ş </a:t>
            </a:r>
            <a:r>
              <a:rPr lang="tr-TR" sz="1800" kern="100" dirty="0">
                <a:effectLst/>
                <a:ea typeface="Calibri" panose="020F0502020204030204" pitchFamily="34" charset="0"/>
                <a:cs typeface="Times New Roman" panose="02020603050405020304" pitchFamily="18" charset="0"/>
              </a:rPr>
              <a:t>Dönem IGT </a:t>
            </a:r>
            <a:r>
              <a:rPr lang="tr-TR" sz="1800" kern="100" dirty="0" err="1">
                <a:effectLst/>
                <a:ea typeface="Calibri" panose="020F0502020204030204" pitchFamily="34" charset="0"/>
                <a:cs typeface="Times New Roman" panose="02020603050405020304" pitchFamily="18" charset="0"/>
              </a:rPr>
              <a:t>Hesab</a:t>
            </a:r>
            <a:r>
              <a:rPr lang="en-US" sz="1800" kern="100" dirty="0">
                <a:effectLst/>
                <a:ea typeface="Calibri" panose="020F0502020204030204" pitchFamily="34" charset="0"/>
                <a:cs typeface="Times New Roman" panose="02020603050405020304" pitchFamily="18" charset="0"/>
              </a:rPr>
              <a:t>ı</a:t>
            </a:r>
            <a:r>
              <a:rPr lang="tr-TR" sz="1800" kern="100" dirty="0">
                <a:effectLst/>
                <a:ea typeface="Calibri" panose="020F0502020204030204" pitchFamily="34" charset="0"/>
                <a:cs typeface="Times New Roman" panose="02020603050405020304" pitchFamily="18" charset="0"/>
              </a:rPr>
              <a:t> (01.09.2017 - 02.02.2020)</a:t>
            </a:r>
            <a:br>
              <a:rPr lang="tr-TR" sz="1800" kern="100" dirty="0">
                <a:effectLst/>
                <a:ea typeface="Calibri" panose="020F0502020204030204" pitchFamily="34" charset="0"/>
                <a:cs typeface="Times New Roman" panose="02020603050405020304" pitchFamily="18" charset="0"/>
              </a:rPr>
            </a:br>
            <a:br>
              <a:rPr lang="tr-TR" sz="1800" kern="100" dirty="0">
                <a:effectLst/>
                <a:ea typeface="Calibri" panose="020F0502020204030204" pitchFamily="34" charset="0"/>
                <a:cs typeface="Times New Roman" panose="02020603050405020304" pitchFamily="18" charset="0"/>
              </a:rPr>
            </a:br>
            <a:r>
              <a:rPr lang="tr-TR" sz="1800" kern="100" dirty="0">
                <a:effectLst/>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Zeynep Esen Ak</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01.09.2017-02.02.2020 tarihleri </a:t>
            </a:r>
            <a:r>
              <a:rPr lang="tr-TR" sz="1400" kern="100" dirty="0" err="1">
                <a:effectLst/>
                <a:ea typeface="Calibri" panose="020F0502020204030204" pitchFamily="34" charset="0"/>
                <a:cs typeface="Times New Roman" panose="02020603050405020304" pitchFamily="18" charset="0"/>
              </a:rPr>
              <a:t>aras</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ndaki</a:t>
            </a:r>
            <a:r>
              <a:rPr lang="tr-TR" sz="1400" kern="100" dirty="0">
                <a:effectLst/>
                <a:ea typeface="Calibri" panose="020F0502020204030204" pitchFamily="34" charset="0"/>
                <a:cs typeface="Times New Roman" panose="02020603050405020304" pitchFamily="18" charset="0"/>
              </a:rPr>
              <a:t> i</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lemi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dönem gelirine ili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kin </a:t>
            </a:r>
            <a:r>
              <a:rPr lang="tr-TR" sz="1400" kern="100" dirty="0" err="1">
                <a:effectLst/>
                <a:ea typeface="Calibri" panose="020F0502020204030204" pitchFamily="34" charset="0"/>
                <a:cs typeface="Times New Roman" panose="02020603050405020304" pitchFamily="18" charset="0"/>
              </a:rPr>
              <a:t>AGI'siz</a:t>
            </a:r>
            <a:r>
              <a:rPr lang="tr-TR" sz="1400" kern="100" dirty="0">
                <a:effectLst/>
                <a:ea typeface="Calibri" panose="020F0502020204030204" pitchFamily="34" charset="0"/>
                <a:cs typeface="Times New Roman" panose="02020603050405020304" pitchFamily="18" charset="0"/>
              </a:rPr>
              <a:t> net asgari ücret ve AGI tutarlar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asgari ücretlerin de</a:t>
            </a:r>
            <a:r>
              <a:rPr lang="en-US" sz="1400" kern="100" dirty="0">
                <a:effectLst/>
                <a:ea typeface="Calibri" panose="020F0502020204030204" pitchFamily="34" charset="0"/>
                <a:cs typeface="Times New Roman" panose="02020603050405020304" pitchFamily="18" charset="0"/>
              </a:rPr>
              <a:t>ğ</a:t>
            </a:r>
            <a:r>
              <a:rPr lang="tr-TR" sz="1400" kern="100" dirty="0">
                <a:effectLst/>
                <a:ea typeface="Calibri" panose="020F0502020204030204" pitchFamily="34" charset="0"/>
                <a:cs typeface="Times New Roman" panose="02020603050405020304" pitchFamily="18" charset="0"/>
              </a:rPr>
              <a:t>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a:t>
            </a:r>
            <a:r>
              <a:rPr lang="en-US" sz="1400" kern="100" dirty="0">
                <a:effectLst/>
                <a:ea typeface="Calibri" panose="020F0502020204030204" pitchFamily="34" charset="0"/>
                <a:cs typeface="Times New Roman" panose="02020603050405020304" pitchFamily="18" charset="0"/>
              </a:rPr>
              <a:t>ğ</a:t>
            </a:r>
            <a:r>
              <a:rPr lang="tr-TR" sz="1400" kern="100" dirty="0">
                <a:effectLst/>
                <a:ea typeface="Calibri" panose="020F0502020204030204" pitchFamily="34" charset="0"/>
                <a:cs typeface="Times New Roman" panose="02020603050405020304" pitchFamily="18" charset="0"/>
              </a:rPr>
              <a:t>i tarihler dikkate al</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narak</a:t>
            </a:r>
            <a:r>
              <a:rPr lang="tr-TR" sz="1400" kern="100" dirty="0">
                <a:effectLst/>
                <a:ea typeface="Calibri" panose="020F0502020204030204" pitchFamily="34" charset="0"/>
                <a:cs typeface="Times New Roman" panose="02020603050405020304" pitchFamily="18" charset="0"/>
              </a:rPr>
              <a:t>, a</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a</a:t>
            </a:r>
            <a:r>
              <a:rPr lang="en-US" sz="1400" kern="100" dirty="0" err="1">
                <a:effectLst/>
                <a:ea typeface="Calibri" panose="020F0502020204030204" pitchFamily="34" charset="0"/>
                <a:cs typeface="Times New Roman" panose="02020603050405020304" pitchFamily="18" charset="0"/>
              </a:rPr>
              <a:t>ğı</a:t>
            </a:r>
            <a:r>
              <a:rPr lang="tr-TR" sz="1400" kern="100" dirty="0" err="1">
                <a:effectLst/>
                <a:ea typeface="Calibri" panose="020F0502020204030204" pitchFamily="34" charset="0"/>
                <a:cs typeface="Times New Roman" panose="02020603050405020304" pitchFamily="18" charset="0"/>
              </a:rPr>
              <a:t>daki</a:t>
            </a:r>
            <a:r>
              <a:rPr lang="tr-TR" sz="1400" kern="100" dirty="0">
                <a:effectLst/>
                <a:ea typeface="Calibri" panose="020F0502020204030204" pitchFamily="34" charset="0"/>
                <a:cs typeface="Times New Roman" panose="02020603050405020304" pitchFamily="18" charset="0"/>
              </a:rPr>
              <a:t> tabloda </a:t>
            </a:r>
            <a:r>
              <a:rPr lang="tr-TR" sz="1400" kern="100" dirty="0" err="1">
                <a:effectLst/>
                <a:ea typeface="Calibri" panose="020F0502020204030204" pitchFamily="34" charset="0"/>
                <a:cs typeface="Times New Roman" panose="02020603050405020304" pitchFamily="18" charset="0"/>
              </a:rPr>
              <a:t>gösterilmi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tir. </a:t>
            </a:r>
            <a:r>
              <a:rPr lang="en-US" sz="1400" kern="100" dirty="0" err="1">
                <a:effectLst/>
                <a:ea typeface="Calibri" panose="020F0502020204030204" pitchFamily="34" charset="0"/>
                <a:cs typeface="Times New Roman" panose="02020603050405020304" pitchFamily="18" charset="0"/>
              </a:rPr>
              <a:t>İş</a:t>
            </a:r>
            <a:r>
              <a:rPr lang="tr-TR" sz="1400" kern="100" dirty="0" err="1">
                <a:effectLst/>
                <a:ea typeface="Calibri" panose="020F0502020204030204" pitchFamily="34" charset="0"/>
                <a:cs typeface="Times New Roman" panose="02020603050405020304" pitchFamily="18" charset="0"/>
              </a:rPr>
              <a:t>lemi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dönem boyunca, Zeynep Esen Ak</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geliri evli, e</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i çal</a:t>
            </a:r>
            <a:r>
              <a:rPr lang="en-US" sz="1400" kern="100" dirty="0" err="1">
                <a:effectLst/>
                <a:ea typeface="Calibri" panose="020F0502020204030204" pitchFamily="34" charset="0"/>
                <a:cs typeface="Times New Roman" panose="02020603050405020304" pitchFamily="18" charset="0"/>
              </a:rPr>
              <a:t>ış</a:t>
            </a:r>
            <a:r>
              <a:rPr lang="tr-TR" sz="1400" kern="100" dirty="0">
                <a:effectLst/>
                <a:ea typeface="Calibri" panose="020F0502020204030204" pitchFamily="34" charset="0"/>
                <a:cs typeface="Times New Roman" panose="02020603050405020304" pitchFamily="18" charset="0"/>
              </a:rPr>
              <a:t>an, çocuksuz durumuna uygun AG</a:t>
            </a:r>
            <a:r>
              <a:rPr lang="en-US" sz="1400" kern="100" dirty="0">
                <a:effectLst/>
                <a:ea typeface="Calibri" panose="020F0502020204030204" pitchFamily="34" charset="0"/>
                <a:cs typeface="Times New Roman" panose="02020603050405020304" pitchFamily="18" charset="0"/>
              </a:rPr>
              <a:t>İ</a:t>
            </a:r>
            <a:r>
              <a:rPr lang="tr-TR" sz="1400" kern="100" dirty="0">
                <a:effectLst/>
                <a:ea typeface="Calibri" panose="020F0502020204030204" pitchFamily="34" charset="0"/>
                <a:cs typeface="Times New Roman" panose="02020603050405020304" pitchFamily="18" charset="0"/>
              </a:rPr>
              <a:t> 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göz önünde bulundurularak </a:t>
            </a:r>
            <a:r>
              <a:rPr lang="tr-TR" sz="1400" kern="100" dirty="0" err="1">
                <a:effectLst/>
                <a:ea typeface="Calibri" panose="020F0502020204030204" pitchFamily="34" charset="0"/>
                <a:cs typeface="Times New Roman" panose="02020603050405020304" pitchFamily="18" charset="0"/>
              </a:rPr>
              <a:t>belirlenmi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 ve aşağıdaki tabloda </a:t>
            </a:r>
            <a:r>
              <a:rPr lang="tr-TR" sz="1400" kern="100" dirty="0" err="1">
                <a:effectLst/>
                <a:ea typeface="Calibri" panose="020F0502020204030204" pitchFamily="34" charset="0"/>
                <a:cs typeface="Times New Roman" panose="02020603050405020304" pitchFamily="18" charset="0"/>
              </a:rPr>
              <a:t>gösterilmi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tir.</a:t>
            </a:r>
          </a:p>
          <a:p>
            <a:endParaRPr lang="tr-TR" sz="1400" kern="100" dirty="0">
              <a:effectLst/>
              <a:ea typeface="Calibri" panose="020F0502020204030204" pitchFamily="34" charset="0"/>
              <a:cs typeface="Times New Roman" panose="02020603050405020304" pitchFamily="18" charset="0"/>
            </a:endParaRPr>
          </a:p>
          <a:p>
            <a:endParaRPr lang="tr-TR" sz="1400" kern="100" dirty="0">
              <a:ea typeface="Calibri" panose="020F0502020204030204" pitchFamily="34" charset="0"/>
              <a:cs typeface="Times New Roman" panose="02020603050405020304" pitchFamily="18" charset="0"/>
            </a:endParaRPr>
          </a:p>
          <a:p>
            <a:endParaRPr lang="tr-TR" sz="1400" kern="100" dirty="0">
              <a:ea typeface="Calibri" panose="020F0502020204030204" pitchFamily="34" charset="0"/>
              <a:cs typeface="Times New Roman" panose="02020603050405020304" pitchFamily="18" charset="0"/>
            </a:endParaRPr>
          </a:p>
          <a:p>
            <a:endParaRPr lang="tr-TR" sz="1400" kern="100" dirty="0">
              <a:ea typeface="Calibri" panose="020F0502020204030204" pitchFamily="34" charset="0"/>
              <a:cs typeface="Times New Roman" panose="02020603050405020304" pitchFamily="18" charset="0"/>
            </a:endParaRPr>
          </a:p>
          <a:p>
            <a:endParaRPr lang="tr-TR" sz="1400" kern="100" dirty="0">
              <a:ea typeface="Calibri" panose="020F0502020204030204" pitchFamily="34" charset="0"/>
              <a:cs typeface="Times New Roman" panose="02020603050405020304" pitchFamily="18" charset="0"/>
            </a:endParaRPr>
          </a:p>
          <a:p>
            <a:endParaRPr lang="tr-TR" sz="1400" kern="100" dirty="0">
              <a:effectLst/>
              <a:ea typeface="Calibri" panose="020F0502020204030204" pitchFamily="34" charset="0"/>
              <a:cs typeface="Times New Roman" panose="02020603050405020304" pitchFamily="18" charset="0"/>
            </a:endParaRPr>
          </a:p>
          <a:p>
            <a:r>
              <a:rPr lang="tr-TR" sz="1400" kern="100" dirty="0">
                <a:effectLst/>
                <a:ea typeface="Calibri" panose="020F0502020204030204" pitchFamily="34" charset="0"/>
                <a:cs typeface="Times New Roman" panose="02020603050405020304" pitchFamily="18" charset="0"/>
              </a:rPr>
              <a:t>İşl</a:t>
            </a:r>
            <a:r>
              <a:rPr lang="tr-TR" sz="1400" kern="100" dirty="0">
                <a:ea typeface="Calibri" panose="020F0502020204030204" pitchFamily="34" charset="0"/>
                <a:cs typeface="Times New Roman" panose="02020603050405020304" pitchFamily="18" charset="0"/>
              </a:rPr>
              <a:t>emiş Dönem Net Geliri </a:t>
            </a:r>
            <a:endParaRPr lang="tr-TR" sz="1400" kern="100" dirty="0">
              <a:effectLst/>
              <a:ea typeface="Calibri" panose="020F0502020204030204" pitchFamily="34" charset="0"/>
              <a:cs typeface="Times New Roman" panose="02020603050405020304" pitchFamily="18" charset="0"/>
            </a:endParaRPr>
          </a:p>
          <a:p>
            <a:r>
              <a:rPr lang="tr-TR" sz="1400" b="0" i="0" dirty="0">
                <a:effectLst/>
                <a:latin typeface="-apple-system"/>
              </a:rPr>
              <a:t>                                                       =(1.270, 75 TL + 133,31 TL) x 4 ay</a:t>
            </a:r>
            <a:r>
              <a:rPr lang="tr-TR" sz="1400" dirty="0"/>
              <a:t> </a:t>
            </a:r>
            <a:r>
              <a:rPr lang="tr-TR" sz="1400" b="0" i="0" dirty="0">
                <a:effectLst/>
                <a:latin typeface="-apple-system"/>
              </a:rPr>
              <a:t>+ (1.450,91 TL + 152,21 TL) x 12 ay +(1.829,02 TL+ 191, 88 TL) x 12 ay</a:t>
            </a:r>
            <a:br>
              <a:rPr lang="tr-TR" sz="1400" dirty="0"/>
            </a:br>
            <a:r>
              <a:rPr lang="tr-TR" sz="1400" dirty="0"/>
              <a:t>                                            </a:t>
            </a:r>
            <a:r>
              <a:rPr lang="tr-TR" sz="1400" b="0" i="0" dirty="0">
                <a:effectLst/>
                <a:latin typeface="-apple-system"/>
              </a:rPr>
              <a:t>+(2.103, 97 TL+220, 73 TL) × 1,066667 ay</a:t>
            </a:r>
            <a:r>
              <a:rPr lang="tr-TR" sz="1400" b="0" i="0" dirty="0">
                <a:solidFill>
                  <a:srgbClr val="5A5A5A"/>
                </a:solidFill>
                <a:effectLst/>
                <a:latin typeface="-apple-system"/>
              </a:rPr>
              <a:t> </a:t>
            </a:r>
            <a:r>
              <a:rPr lang="tr-TR" sz="1400" b="0" i="0" dirty="0">
                <a:effectLst/>
                <a:latin typeface="-apple-system"/>
              </a:rPr>
              <a:t>+ (1.404, 06 TL x 4 ay) +(1.603, 12 TL x 12 ay)</a:t>
            </a:r>
            <a:endParaRPr lang="tr-TR" sz="1400" dirty="0"/>
          </a:p>
          <a:p>
            <a:r>
              <a:rPr lang="tr-TR" sz="1400" b="0" i="0" dirty="0">
                <a:effectLst/>
                <a:latin typeface="-apple-system"/>
              </a:rPr>
              <a:t>                                                       + (2.020, 90 TL x 12 ay) + (2.324, 70 TL x 1,066667 ay)</a:t>
            </a:r>
            <a:endParaRPr lang="tr-TR" sz="1400" dirty="0"/>
          </a:p>
          <a:p>
            <a:r>
              <a:rPr lang="tr-TR" sz="1400" b="0" i="0" dirty="0">
                <a:effectLst/>
                <a:latin typeface="-apple-system"/>
              </a:rPr>
              <a:t>                                                       </a:t>
            </a:r>
          </a:p>
          <a:p>
            <a:r>
              <a:rPr lang="tr-TR" sz="1400" dirty="0">
                <a:latin typeface="-apple-system"/>
              </a:rPr>
              <a:t>                                                      </a:t>
            </a:r>
            <a:r>
              <a:rPr lang="tr-TR" sz="1400" b="0" i="0" dirty="0">
                <a:effectLst/>
                <a:latin typeface="-apple-system"/>
              </a:rPr>
              <a:t> =5.616,24 TL + 19.237,44 TL+ </a:t>
            </a:r>
            <a:r>
              <a:rPr lang="tr-TR" sz="1400" b="0" i="0" dirty="0">
                <a:effectLst/>
              </a:rPr>
              <a:t>24.250, 80 TL +2.479,68 TL = 51.584,16</a:t>
            </a:r>
            <a:br>
              <a:rPr lang="tr-TR" sz="1400" dirty="0"/>
            </a:br>
            <a:endParaRPr lang="tr-TR" dirty="0"/>
          </a:p>
        </p:txBody>
      </p:sp>
      <p:pic>
        <p:nvPicPr>
          <p:cNvPr id="6" name="Resim 5" descr="metin, yazı tipi, sayı, numara içeren bir resim&#10;&#10;Açıklama otomatik olarak oluşturuldu">
            <a:extLst>
              <a:ext uri="{FF2B5EF4-FFF2-40B4-BE49-F238E27FC236}">
                <a16:creationId xmlns:a16="http://schemas.microsoft.com/office/drawing/2014/main" id="{A223E670-D6DB-BFAF-9CBC-6852A7A61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497580"/>
            <a:ext cx="6294119" cy="889033"/>
          </a:xfrm>
          <a:prstGeom prst="rect">
            <a:avLst/>
          </a:prstGeom>
        </p:spPr>
      </p:pic>
    </p:spTree>
    <p:extLst>
      <p:ext uri="{BB962C8B-B14F-4D97-AF65-F5344CB8AC3E}">
        <p14:creationId xmlns:p14="http://schemas.microsoft.com/office/powerpoint/2010/main" val="219446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37E4153-41CF-1EE1-2712-539F00E0EFC6}"/>
              </a:ext>
            </a:extLst>
          </p:cNvPr>
          <p:cNvSpPr txBox="1"/>
          <p:nvPr/>
        </p:nvSpPr>
        <p:spPr>
          <a:xfrm>
            <a:off x="495300" y="868680"/>
            <a:ext cx="11018520" cy="2800767"/>
          </a:xfrm>
          <a:prstGeom prst="rect">
            <a:avLst/>
          </a:prstGeom>
          <a:noFill/>
        </p:spPr>
        <p:txBody>
          <a:bodyPr wrap="square" rtlCol="0">
            <a:spAutoFit/>
          </a:bodyPr>
          <a:lstStyle/>
          <a:p>
            <a:r>
              <a:rPr lang="tr-TR" b="0" i="0" u="sng" dirty="0">
                <a:effectLst/>
                <a:latin typeface="-apple-system"/>
              </a:rPr>
              <a:t>İşlemiş Dönem Sürekli İGT Hesabı:</a:t>
            </a:r>
            <a:br>
              <a:rPr lang="tr-TR" dirty="0"/>
            </a:br>
            <a:endParaRPr lang="tr-TR" dirty="0"/>
          </a:p>
          <a:p>
            <a:r>
              <a:rPr lang="tr-TR" sz="1400" b="0" i="0" dirty="0">
                <a:effectLst/>
                <a:latin typeface="-apple-system"/>
              </a:rPr>
              <a:t>	İşlemiş dönem sürekli iş göremezlik tazminatı, hesaplanan dönem net geliri ile %38 sürekli iş göremezlik oranının çarpılmasıyla elde edilmektedir.</a:t>
            </a:r>
            <a:br>
              <a:rPr lang="tr-TR" sz="1400" dirty="0"/>
            </a:br>
            <a:r>
              <a:rPr lang="tr-TR" sz="1400" b="0" i="0" dirty="0">
                <a:effectLst/>
                <a:latin typeface="-apple-system"/>
              </a:rPr>
              <a:t>İşlemiş Dönem Sürekli İGT = Dönem Net Geliri × 0,38 iş göremezlik oranı</a:t>
            </a:r>
            <a:br>
              <a:rPr lang="tr-TR" sz="1400" dirty="0"/>
            </a:br>
            <a:r>
              <a:rPr lang="tr-TR" sz="1400" dirty="0"/>
              <a:t>            </a:t>
            </a:r>
          </a:p>
          <a:p>
            <a:r>
              <a:rPr lang="tr-TR" sz="1400" b="0" i="0" dirty="0">
                <a:effectLst/>
                <a:latin typeface="-apple-system"/>
              </a:rPr>
              <a:t>                                                 </a:t>
            </a:r>
            <a:r>
              <a:rPr lang="tr-TR" sz="1400" dirty="0">
                <a:latin typeface="-apple-system"/>
              </a:rPr>
              <a:t>=</a:t>
            </a:r>
            <a:r>
              <a:rPr lang="tr-TR" sz="1400" b="0" i="0" dirty="0">
                <a:effectLst/>
                <a:latin typeface="-apple-system"/>
              </a:rPr>
              <a:t>51.584, 16 TL x 0,38</a:t>
            </a:r>
            <a:br>
              <a:rPr lang="tr-TR" sz="1400" dirty="0"/>
            </a:br>
            <a:br>
              <a:rPr lang="tr-TR" sz="1400" dirty="0"/>
            </a:br>
            <a:r>
              <a:rPr lang="tr-TR" sz="1400" dirty="0"/>
              <a:t>                                       </a:t>
            </a:r>
            <a:r>
              <a:rPr lang="tr-TR" sz="1400" b="0" i="0" dirty="0">
                <a:effectLst/>
                <a:latin typeface="-apple-system"/>
              </a:rPr>
              <a:t>= 19.601,98 TL</a:t>
            </a:r>
            <a:br>
              <a:rPr lang="tr-TR" sz="1400" dirty="0"/>
            </a:br>
            <a:r>
              <a:rPr lang="tr-TR" sz="1400" b="0" i="0" dirty="0">
                <a:effectLst/>
                <a:latin typeface="-apple-system"/>
              </a:rPr>
              <a:t>Zeynep Esen Akın için Progresif Rant Yöntemine göre hesaplanan işlemiş dönem sürekli iş göremezlik tazminatının ayrıntısı tabloda detaylı olarak gösterilmektedir.</a:t>
            </a:r>
          </a:p>
          <a:p>
            <a:endParaRPr lang="tr-TR" sz="1400" dirty="0">
              <a:latin typeface="-apple-system"/>
            </a:endParaRPr>
          </a:p>
        </p:txBody>
      </p:sp>
      <p:pic>
        <p:nvPicPr>
          <p:cNvPr id="6" name="Resim 5" descr="metin, yazı tipi, sayı, numara, ekran görüntüsü içeren bir resim&#10;&#10;Açıklama otomatik olarak oluşturuldu">
            <a:extLst>
              <a:ext uri="{FF2B5EF4-FFF2-40B4-BE49-F238E27FC236}">
                <a16:creationId xmlns:a16="http://schemas.microsoft.com/office/drawing/2014/main" id="{7341F191-89C4-488D-DCE7-E496D456D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3771186"/>
            <a:ext cx="7913078" cy="1258014"/>
          </a:xfrm>
          <a:prstGeom prst="rect">
            <a:avLst/>
          </a:prstGeom>
        </p:spPr>
      </p:pic>
    </p:spTree>
    <p:extLst>
      <p:ext uri="{BB962C8B-B14F-4D97-AF65-F5344CB8AC3E}">
        <p14:creationId xmlns:p14="http://schemas.microsoft.com/office/powerpoint/2010/main" val="3620862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831338F-67A1-9481-0EAA-BEE3545E4571}"/>
              </a:ext>
            </a:extLst>
          </p:cNvPr>
          <p:cNvSpPr txBox="1"/>
          <p:nvPr/>
        </p:nvSpPr>
        <p:spPr>
          <a:xfrm>
            <a:off x="441960" y="1104900"/>
            <a:ext cx="10614660" cy="5878532"/>
          </a:xfrm>
          <a:prstGeom prst="rect">
            <a:avLst/>
          </a:prstGeom>
          <a:noFill/>
        </p:spPr>
        <p:txBody>
          <a:bodyPr wrap="square" rtlCol="0">
            <a:spAutoFit/>
          </a:bodyPr>
          <a:lstStyle/>
          <a:p>
            <a:r>
              <a:rPr lang="tr-TR" sz="1800" kern="100" dirty="0">
                <a:effectLst/>
                <a:ea typeface="Calibri" panose="020F0502020204030204" pitchFamily="34" charset="0"/>
                <a:cs typeface="Times New Roman" panose="02020603050405020304" pitchFamily="18" charset="0"/>
              </a:rPr>
              <a:t>C. </a:t>
            </a:r>
            <a:r>
              <a:rPr lang="en-US" sz="1800" kern="100" dirty="0" err="1">
                <a:effectLst/>
                <a:ea typeface="Calibri" panose="020F0502020204030204" pitchFamily="34" charset="0"/>
                <a:cs typeface="Times New Roman" panose="02020603050405020304" pitchFamily="18" charset="0"/>
              </a:rPr>
              <a:t>İş</a:t>
            </a:r>
            <a:r>
              <a:rPr lang="tr-TR" sz="1800" kern="100" dirty="0" err="1">
                <a:effectLst/>
                <a:ea typeface="Calibri" panose="020F0502020204030204" pitchFamily="34" charset="0"/>
                <a:cs typeface="Times New Roman" panose="02020603050405020304" pitchFamily="18" charset="0"/>
              </a:rPr>
              <a:t>leyecek</a:t>
            </a:r>
            <a:r>
              <a:rPr lang="tr-TR" sz="1800" kern="100" dirty="0">
                <a:effectLst/>
                <a:ea typeface="Calibri" panose="020F0502020204030204" pitchFamily="34" charset="0"/>
                <a:cs typeface="Times New Roman" panose="02020603050405020304" pitchFamily="18" charset="0"/>
              </a:rPr>
              <a:t> Dönem </a:t>
            </a:r>
            <a:r>
              <a:rPr lang="en-US" sz="1800" kern="100" dirty="0">
                <a:effectLst/>
                <a:ea typeface="Calibri" panose="020F0502020204030204" pitchFamily="34" charset="0"/>
                <a:cs typeface="Times New Roman" panose="02020603050405020304" pitchFamily="18" charset="0"/>
              </a:rPr>
              <a:t>İ</a:t>
            </a:r>
            <a:r>
              <a:rPr lang="tr-TR" sz="1800" kern="100" dirty="0">
                <a:effectLst/>
                <a:ea typeface="Calibri" panose="020F0502020204030204" pitchFamily="34" charset="0"/>
                <a:cs typeface="Times New Roman" panose="02020603050405020304" pitchFamily="18" charset="0"/>
              </a:rPr>
              <a:t>GT </a:t>
            </a:r>
            <a:r>
              <a:rPr lang="tr-TR" sz="1800" kern="100" dirty="0" err="1">
                <a:effectLst/>
                <a:ea typeface="Calibri" panose="020F0502020204030204" pitchFamily="34" charset="0"/>
                <a:cs typeface="Times New Roman" panose="02020603050405020304" pitchFamily="18" charset="0"/>
              </a:rPr>
              <a:t>Hesab</a:t>
            </a:r>
            <a:r>
              <a:rPr lang="en-US" sz="1800" kern="100" dirty="0">
                <a:effectLst/>
                <a:ea typeface="Calibri" panose="020F0502020204030204" pitchFamily="34" charset="0"/>
                <a:cs typeface="Times New Roman" panose="02020603050405020304" pitchFamily="18" charset="0"/>
              </a:rPr>
              <a:t>ı</a:t>
            </a:r>
            <a:r>
              <a:rPr lang="tr-TR" sz="1800" kern="100" dirty="0">
                <a:effectLst/>
                <a:ea typeface="Calibri" panose="020F0502020204030204" pitchFamily="34" charset="0"/>
                <a:cs typeface="Times New Roman" panose="02020603050405020304" pitchFamily="18" charset="0"/>
              </a:rPr>
              <a:t> (03.02.2020 tarihinden itibaren)</a:t>
            </a:r>
            <a:br>
              <a:rPr lang="tr-TR" sz="1800" kern="100" dirty="0">
                <a:effectLst/>
                <a:ea typeface="Calibri" panose="020F0502020204030204" pitchFamily="34" charset="0"/>
                <a:cs typeface="Times New Roman" panose="02020603050405020304" pitchFamily="18" charset="0"/>
              </a:rPr>
            </a:br>
            <a:r>
              <a:rPr lang="tr-TR" sz="18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İşleyecek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dönem</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hesap</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tarihindeki</a:t>
            </a:r>
            <a:r>
              <a:rPr lang="en-US" sz="1400" kern="100" dirty="0">
                <a:effectLst/>
                <a:ea typeface="Calibri" panose="020F0502020204030204" pitchFamily="34" charset="0"/>
                <a:cs typeface="Times New Roman" panose="02020603050405020304" pitchFamily="18" charset="0"/>
              </a:rPr>
              <a:t> net </a:t>
            </a:r>
            <a:r>
              <a:rPr lang="en-US" sz="1400" kern="100" dirty="0" err="1">
                <a:effectLst/>
                <a:ea typeface="Calibri" panose="020F0502020204030204" pitchFamily="34" charset="0"/>
                <a:cs typeface="Times New Roman" panose="02020603050405020304" pitchFamily="18" charset="0"/>
              </a:rPr>
              <a:t>gelir</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kullanılarak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aktif</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ve</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pasif</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dönem</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olmak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üzere</a:t>
            </a:r>
            <a:r>
              <a:rPr lang="tr-TR" sz="1400" kern="100" dirty="0">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iki k</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s</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mda</a:t>
            </a:r>
            <a:r>
              <a:rPr lang="tr-TR" sz="1400" kern="100" dirty="0">
                <a:effectLst/>
                <a:ea typeface="Calibri" panose="020F0502020204030204" pitchFamily="34" charset="0"/>
                <a:cs typeface="Times New Roman" panose="02020603050405020304" pitchFamily="18" charset="0"/>
              </a:rPr>
              <a:t> </a:t>
            </a:r>
            <a:r>
              <a:rPr lang="tr-TR" sz="1400" kern="100" dirty="0" err="1">
                <a:effectLst/>
                <a:ea typeface="Calibri" panose="020F0502020204030204" pitchFamily="34" charset="0"/>
                <a:cs typeface="Times New Roman" panose="02020603050405020304" pitchFamily="18" charset="0"/>
              </a:rPr>
              <a:t>incelenmi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ffectLst/>
                <a:ea typeface="Calibri" panose="020F0502020204030204" pitchFamily="34" charset="0"/>
                <a:cs typeface="Times New Roman" panose="02020603050405020304" pitchFamily="18" charset="0"/>
              </a:rPr>
              <a:t>Zeynep Esen Ak</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n i</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leyecek</a:t>
            </a:r>
            <a:r>
              <a:rPr lang="tr-TR" sz="1400" kern="100" dirty="0">
                <a:effectLst/>
                <a:ea typeface="Calibri" panose="020F0502020204030204" pitchFamily="34" charset="0"/>
                <a:cs typeface="Times New Roman" panose="02020603050405020304" pitchFamily="18" charset="0"/>
              </a:rPr>
              <a:t> dönem geliri a</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a</a:t>
            </a:r>
            <a:r>
              <a:rPr lang="en-US" sz="1400" kern="100" dirty="0" err="1">
                <a:effectLst/>
                <a:ea typeface="Calibri" panose="020F0502020204030204" pitchFamily="34" charset="0"/>
                <a:cs typeface="Times New Roman" panose="02020603050405020304" pitchFamily="18" charset="0"/>
              </a:rPr>
              <a:t>ğı</a:t>
            </a:r>
            <a:r>
              <a:rPr lang="tr-TR" sz="1400" kern="100" dirty="0" err="1">
                <a:effectLst/>
                <a:ea typeface="Calibri" panose="020F0502020204030204" pitchFamily="34" charset="0"/>
                <a:cs typeface="Times New Roman" panose="02020603050405020304" pitchFamily="18" charset="0"/>
              </a:rPr>
              <a:t>daki</a:t>
            </a:r>
            <a:r>
              <a:rPr lang="tr-TR" sz="1400" kern="100" dirty="0">
                <a:effectLst/>
                <a:ea typeface="Calibri" panose="020F0502020204030204" pitchFamily="34" charset="0"/>
                <a:cs typeface="Times New Roman" panose="02020603050405020304" pitchFamily="18" charset="0"/>
              </a:rPr>
              <a:t> </a:t>
            </a:r>
            <a:r>
              <a:rPr lang="en-US" sz="1400" kern="100" dirty="0">
                <a:effectLst/>
                <a:ea typeface="Calibri" panose="020F0502020204030204" pitchFamily="34" charset="0"/>
                <a:cs typeface="Times New Roman" panose="02020603050405020304" pitchFamily="18" charset="0"/>
              </a:rPr>
              <a:t>ş</a:t>
            </a:r>
            <a:r>
              <a:rPr lang="tr-TR" sz="1400" kern="100" dirty="0" err="1">
                <a:effectLst/>
                <a:ea typeface="Calibri" panose="020F0502020204030204" pitchFamily="34" charset="0"/>
                <a:cs typeface="Times New Roman" panose="02020603050405020304" pitchFamily="18" charset="0"/>
              </a:rPr>
              <a:t>ekilde</a:t>
            </a:r>
            <a:r>
              <a:rPr lang="tr-TR" sz="1400" kern="100" dirty="0">
                <a:effectLst/>
                <a:ea typeface="Calibri" panose="020F0502020204030204" pitchFamily="34" charset="0"/>
                <a:cs typeface="Times New Roman" panose="02020603050405020304" pitchFamily="18" charset="0"/>
              </a:rPr>
              <a:t> hesaplan</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tr-TR" sz="1400" kern="100" dirty="0">
                <a:ea typeface="Calibri" panose="020F0502020204030204" pitchFamily="34" charset="0"/>
                <a:cs typeface="Times New Roman" panose="02020603050405020304" pitchFamily="18" charset="0"/>
              </a:rPr>
              <a:t>-</a:t>
            </a:r>
            <a:r>
              <a:rPr lang="tr-TR" sz="1400" kern="100" dirty="0">
                <a:effectLst/>
                <a:ea typeface="Calibri" panose="020F0502020204030204" pitchFamily="34" charset="0"/>
                <a:cs typeface="Times New Roman" panose="02020603050405020304" pitchFamily="18" charset="0"/>
              </a:rPr>
              <a:t>Aktif dönem: Aktif dönem </a:t>
            </a:r>
            <a:r>
              <a:rPr lang="tr-TR" sz="1400" kern="100" dirty="0" err="1">
                <a:effectLst/>
                <a:ea typeface="Calibri" panose="020F0502020204030204" pitchFamily="34" charset="0"/>
                <a:cs typeface="Times New Roman" panose="02020603050405020304" pitchFamily="18" charset="0"/>
              </a:rPr>
              <a:t>ayl</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k net gelir, hesap tarihinde yürürlükteki AG</a:t>
            </a:r>
            <a:r>
              <a:rPr lang="en-US" sz="1400" kern="100" dirty="0">
                <a:effectLst/>
                <a:ea typeface="Calibri" panose="020F0502020204030204" pitchFamily="34" charset="0"/>
                <a:cs typeface="Times New Roman" panose="02020603050405020304" pitchFamily="18" charset="0"/>
              </a:rPr>
              <a:t>İ</a:t>
            </a:r>
            <a:r>
              <a:rPr lang="tr-TR" sz="1400" kern="100" dirty="0">
                <a:effectLst/>
                <a:ea typeface="Calibri" panose="020F0502020204030204" pitchFamily="34" charset="0"/>
                <a:cs typeface="Times New Roman" panose="02020603050405020304" pitchFamily="18" charset="0"/>
              </a:rPr>
              <a:t>'siz net</a:t>
            </a: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asgari ücret olan 2.103, 97 TL ve evli, e</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i çal</a:t>
            </a:r>
            <a:r>
              <a:rPr lang="en-US" sz="1400" kern="100" dirty="0" err="1">
                <a:effectLst/>
                <a:ea typeface="Calibri" panose="020F0502020204030204" pitchFamily="34" charset="0"/>
                <a:cs typeface="Times New Roman" panose="02020603050405020304" pitchFamily="18" charset="0"/>
              </a:rPr>
              <a:t>ış</a:t>
            </a:r>
            <a:r>
              <a:rPr lang="tr-TR" sz="1400" kern="100" dirty="0">
                <a:effectLst/>
                <a:ea typeface="Calibri" panose="020F0502020204030204" pitchFamily="34" charset="0"/>
                <a:cs typeface="Times New Roman" panose="02020603050405020304" pitchFamily="18" charset="0"/>
              </a:rPr>
              <a:t>an, çocuksuz durumuna uygun AG</a:t>
            </a:r>
            <a:r>
              <a:rPr lang="en-US" sz="1400" kern="100" dirty="0">
                <a:effectLst/>
                <a:ea typeface="Calibri" panose="020F0502020204030204" pitchFamily="34" charset="0"/>
                <a:cs typeface="Times New Roman" panose="02020603050405020304" pitchFamily="18" charset="0"/>
              </a:rPr>
              <a:t>İ</a:t>
            </a:r>
            <a:br>
              <a:rPr lang="tr-TR" sz="1400" kern="100" dirty="0">
                <a:effectLst/>
                <a:ea typeface="Calibri" panose="020F0502020204030204" pitchFamily="34" charset="0"/>
                <a:cs typeface="Times New Roman" panose="02020603050405020304" pitchFamily="18" charset="0"/>
              </a:rPr>
            </a:br>
            <a:r>
              <a:rPr lang="tr-TR" sz="1400" kern="100" dirty="0">
                <a:effectLst/>
                <a:ea typeface="Calibri" panose="020F0502020204030204" pitchFamily="34" charset="0"/>
                <a:cs typeface="Times New Roman" panose="02020603050405020304" pitchFamily="18" charset="0"/>
              </a:rPr>
              <a:t>tutar</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 olan 220, 73 TL kullan</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larak</a:t>
            </a:r>
            <a:r>
              <a:rPr lang="tr-TR" sz="1400" kern="100" dirty="0">
                <a:effectLst/>
                <a:ea typeface="Calibri" panose="020F0502020204030204" pitchFamily="34" charset="0"/>
                <a:cs typeface="Times New Roman" panose="02020603050405020304" pitchFamily="18" charset="0"/>
              </a:rPr>
              <a:t> E</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itlik (3.7) </a:t>
            </a:r>
            <a:r>
              <a:rPr lang="tr-TR" sz="1400" kern="100" dirty="0" err="1">
                <a:effectLst/>
                <a:ea typeface="Calibri" panose="020F0502020204030204" pitchFamily="34" charset="0"/>
                <a:cs typeface="Times New Roman" panose="02020603050405020304" pitchFamily="18" charset="0"/>
              </a:rPr>
              <a:t>yard</a:t>
            </a:r>
            <a:r>
              <a:rPr lang="en-US" sz="1400" kern="100" dirty="0">
                <a:effectLst/>
                <a:ea typeface="Calibri" panose="020F0502020204030204" pitchFamily="34" charset="0"/>
                <a:cs typeface="Times New Roman" panose="02020603050405020304" pitchFamily="18" charset="0"/>
              </a:rPr>
              <a:t>ı</a:t>
            </a:r>
            <a:r>
              <a:rPr lang="tr-TR" sz="1400" kern="100" dirty="0">
                <a:effectLst/>
                <a:ea typeface="Calibri" panose="020F0502020204030204" pitchFamily="34" charset="0"/>
                <a:cs typeface="Times New Roman" panose="02020603050405020304" pitchFamily="18" charset="0"/>
              </a:rPr>
              <a:t>m</a:t>
            </a:r>
            <a:r>
              <a:rPr lang="en-US" sz="1400" kern="100" dirty="0">
                <a:effectLst/>
                <a:ea typeface="Calibri" panose="020F0502020204030204" pitchFamily="34" charset="0"/>
                <a:cs typeface="Times New Roman" panose="02020603050405020304" pitchFamily="18" charset="0"/>
              </a:rPr>
              <a:t>ı</a:t>
            </a:r>
            <a:r>
              <a:rPr lang="tr-TR" sz="1400" kern="100" dirty="0" err="1">
                <a:effectLst/>
                <a:ea typeface="Calibri" panose="020F0502020204030204" pitchFamily="34" charset="0"/>
                <a:cs typeface="Times New Roman" panose="02020603050405020304" pitchFamily="18" charset="0"/>
              </a:rPr>
              <a:t>yla</a:t>
            </a:r>
            <a:r>
              <a:rPr lang="tr-TR" sz="1400" kern="100" dirty="0">
                <a:effectLst/>
                <a:ea typeface="Calibri" panose="020F0502020204030204" pitchFamily="34" charset="0"/>
                <a:cs typeface="Times New Roman" panose="02020603050405020304" pitchFamily="18" charset="0"/>
              </a:rPr>
              <a:t> elde </a:t>
            </a:r>
            <a:r>
              <a:rPr lang="tr-TR" sz="1400" kern="100" dirty="0" err="1">
                <a:effectLst/>
                <a:ea typeface="Calibri" panose="020F0502020204030204" pitchFamily="34" charset="0"/>
                <a:cs typeface="Times New Roman" panose="02020603050405020304" pitchFamily="18" charset="0"/>
              </a:rPr>
              <a:t>edilmi</a:t>
            </a:r>
            <a:r>
              <a:rPr lang="en-US" sz="1400" kern="100" dirty="0">
                <a:effectLst/>
                <a:ea typeface="Calibri" panose="020F0502020204030204" pitchFamily="34" charset="0"/>
                <a:cs typeface="Times New Roman" panose="02020603050405020304" pitchFamily="18" charset="0"/>
              </a:rPr>
              <a:t>ş</a:t>
            </a:r>
            <a:r>
              <a:rPr lang="tr-TR" sz="1400" kern="100" dirty="0">
                <a:effectLst/>
                <a:ea typeface="Calibri" panose="020F0502020204030204" pitchFamily="34" charset="0"/>
                <a:cs typeface="Times New Roman" panose="02020603050405020304" pitchFamily="18" charset="0"/>
              </a:rPr>
              <a:t>tir.</a:t>
            </a:r>
            <a:br>
              <a:rPr lang="tr-TR" sz="1400" kern="100" dirty="0">
                <a:effectLst/>
                <a:ea typeface="Calibri" panose="020F0502020204030204" pitchFamily="34" charset="0"/>
                <a:cs typeface="Times New Roman" panose="02020603050405020304" pitchFamily="18" charset="0"/>
              </a:rPr>
            </a:br>
            <a:endParaRPr lang="tr-TR" sz="1400" kern="100" dirty="0">
              <a:effectLst/>
              <a:ea typeface="Calibri" panose="020F0502020204030204" pitchFamily="34" charset="0"/>
              <a:cs typeface="Times New Roman" panose="02020603050405020304" pitchFamily="18" charset="0"/>
            </a:endParaRPr>
          </a:p>
          <a:p>
            <a:r>
              <a:rPr lang="en-US" sz="1400" kern="100" dirty="0" err="1">
                <a:effectLst/>
                <a:ea typeface="Calibri" panose="020F0502020204030204" pitchFamily="34" charset="0"/>
                <a:cs typeface="Times New Roman" panose="02020603050405020304" pitchFamily="18" charset="0"/>
              </a:rPr>
              <a:t>İşleyecek</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döneme</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ilişkin</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aktif</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dönem</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aylık</a:t>
            </a:r>
            <a:r>
              <a:rPr lang="en-US" sz="1400" kern="100" dirty="0">
                <a:effectLst/>
                <a:ea typeface="Calibri" panose="020F0502020204030204" pitchFamily="34" charset="0"/>
                <a:cs typeface="Times New Roman" panose="02020603050405020304" pitchFamily="18" charset="0"/>
              </a:rPr>
              <a:t> net </a:t>
            </a:r>
            <a:r>
              <a:rPr lang="en-US" sz="1400" kern="100" dirty="0" err="1">
                <a:effectLst/>
                <a:ea typeface="Calibri" panose="020F0502020204030204" pitchFamily="34" charset="0"/>
                <a:cs typeface="Times New Roman" panose="02020603050405020304" pitchFamily="18" charset="0"/>
              </a:rPr>
              <a:t>gelir</a:t>
            </a:r>
            <a:r>
              <a:rPr lang="en-US" sz="1400" kern="100" dirty="0">
                <a:effectLst/>
                <a:ea typeface="Calibri" panose="020F0502020204030204" pitchFamily="34" charset="0"/>
                <a:cs typeface="Times New Roman" panose="02020603050405020304" pitchFamily="18" charset="0"/>
              </a:rPr>
              <a:t> </a:t>
            </a:r>
            <a:r>
              <a:rPr lang="en-US" sz="1400" kern="100" dirty="0" err="1">
                <a:effectLst/>
                <a:ea typeface="Calibri" panose="020F0502020204030204" pitchFamily="34" charset="0"/>
                <a:cs typeface="Times New Roman" panose="02020603050405020304" pitchFamily="18" charset="0"/>
              </a:rPr>
              <a:t>tutarı</a:t>
            </a:r>
            <a:r>
              <a:rPr lang="en-US" sz="1400" kern="100" dirty="0">
                <a:effectLst/>
                <a:ea typeface="Calibri" panose="020F0502020204030204" pitchFamily="34" charset="0"/>
                <a:cs typeface="Times New Roman" panose="02020603050405020304" pitchFamily="18" charset="0"/>
              </a:rPr>
              <a:t> </a:t>
            </a:r>
            <a:r>
              <a:rPr lang="tr-TR" sz="1400" kern="100" dirty="0">
                <a:effectLst/>
                <a:ea typeface="Calibri" panose="020F0502020204030204" pitchFamily="34" charset="0"/>
                <a:cs typeface="Times New Roman" panose="02020603050405020304" pitchFamily="18" charset="0"/>
              </a:rPr>
              <a:t>tabloda gösterilmektedir.</a:t>
            </a:r>
          </a:p>
          <a:p>
            <a:endParaRPr lang="tr-TR" dirty="0"/>
          </a:p>
          <a:p>
            <a:r>
              <a:rPr lang="tr-TR" sz="1400" b="0" i="0" dirty="0">
                <a:effectLst/>
                <a:latin typeface="-apple-system"/>
              </a:rPr>
              <a:t>İşleyecek döneme ilişkin aktif dönem aylık net gelir tutarı (Progresif Rant Yöntemi - Güncel hesap tarihi itibarıyla)</a:t>
            </a:r>
          </a:p>
          <a:p>
            <a:r>
              <a:rPr lang="tr-TR" sz="1400" dirty="0">
                <a:latin typeface="-apple-system"/>
              </a:rPr>
              <a:t> </a:t>
            </a: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r>
              <a:rPr lang="tr-TR" sz="1400" b="0" i="0" dirty="0">
                <a:effectLst/>
                <a:latin typeface="-apple-system"/>
              </a:rPr>
              <a:t>Pasif dönem: Pasif dönem aylık net gelir, hesap tarihinde yürürlükteki </a:t>
            </a:r>
            <a:r>
              <a:rPr lang="tr-TR" sz="1400" b="0" i="0" dirty="0" err="1">
                <a:effectLst/>
                <a:latin typeface="-apple-system"/>
              </a:rPr>
              <a:t>AGİ'siz</a:t>
            </a:r>
            <a:r>
              <a:rPr lang="tr-TR" sz="1400" b="0" i="0" dirty="0">
                <a:effectLst/>
                <a:latin typeface="-apple-system"/>
              </a:rPr>
              <a:t> net asgari ücret tutarı olan 2.103,97 TL'dir.</a:t>
            </a:r>
          </a:p>
          <a:p>
            <a:endParaRPr lang="tr-TR" sz="1400" dirty="0">
              <a:latin typeface="-apple-system"/>
            </a:endParaRPr>
          </a:p>
          <a:p>
            <a:r>
              <a:rPr lang="tr-TR" sz="1400" b="0" i="0" dirty="0">
                <a:effectLst/>
                <a:latin typeface="-apple-system"/>
              </a:rPr>
              <a:t>İşleyecek Dönem Net Geliri =</a:t>
            </a:r>
            <a:br>
              <a:rPr lang="tr-TR" sz="1400" dirty="0"/>
            </a:br>
            <a:r>
              <a:rPr lang="tr-TR" sz="1400" dirty="0"/>
              <a:t>                                        =</a:t>
            </a:r>
            <a:r>
              <a:rPr lang="tr-TR" sz="1400" b="0" i="0" dirty="0">
                <a:effectLst/>
                <a:latin typeface="-apple-system"/>
              </a:rPr>
              <a:t>(2.324, 70 TL x 10, 933333 ay) × 1+  (2.324, 70 TL x 12 ay) × 1 yıl + (2.103, 97 TL x 12 ay) × 14 yıl</a:t>
            </a:r>
            <a:br>
              <a:rPr lang="tr-TR" sz="1400" dirty="0"/>
            </a:br>
            <a:br>
              <a:rPr lang="tr-TR" sz="1400" dirty="0"/>
            </a:br>
            <a:r>
              <a:rPr lang="tr-TR" sz="1400" dirty="0"/>
              <a:t>                                        =</a:t>
            </a:r>
            <a:r>
              <a:rPr lang="tr-TR" sz="1400" b="0" i="0" dirty="0">
                <a:effectLst/>
                <a:latin typeface="-apple-system"/>
              </a:rPr>
              <a:t>25.416,72 TL + 27.896, 40 TL +353.466,96 TL</a:t>
            </a:r>
            <a:br>
              <a:rPr lang="tr-TR" sz="1400" dirty="0"/>
            </a:br>
            <a:r>
              <a:rPr lang="tr-TR" sz="1400" dirty="0"/>
              <a:t>                  </a:t>
            </a:r>
          </a:p>
          <a:p>
            <a:r>
              <a:rPr lang="tr-TR" sz="1400" b="0" i="0" dirty="0">
                <a:effectLst/>
                <a:latin typeface="-apple-system"/>
              </a:rPr>
              <a:t>                                                  = 406.780, 08 TL</a:t>
            </a:r>
            <a:endParaRPr lang="tr-TR" sz="1400" dirty="0"/>
          </a:p>
        </p:txBody>
      </p:sp>
      <p:pic>
        <p:nvPicPr>
          <p:cNvPr id="6" name="Resim 5">
            <a:extLst>
              <a:ext uri="{FF2B5EF4-FFF2-40B4-BE49-F238E27FC236}">
                <a16:creationId xmlns:a16="http://schemas.microsoft.com/office/drawing/2014/main" id="{882A626C-B11E-A17D-AA24-9BBA92710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4044166"/>
            <a:ext cx="6393180" cy="563880"/>
          </a:xfrm>
          <a:prstGeom prst="rect">
            <a:avLst/>
          </a:prstGeom>
        </p:spPr>
      </p:pic>
    </p:spTree>
    <p:extLst>
      <p:ext uri="{BB962C8B-B14F-4D97-AF65-F5344CB8AC3E}">
        <p14:creationId xmlns:p14="http://schemas.microsoft.com/office/powerpoint/2010/main" val="3056465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4B64CFB-8504-B447-491C-69E068EB6240}"/>
              </a:ext>
            </a:extLst>
          </p:cNvPr>
          <p:cNvSpPr txBox="1"/>
          <p:nvPr/>
        </p:nvSpPr>
        <p:spPr>
          <a:xfrm>
            <a:off x="640080" y="594360"/>
            <a:ext cx="10477500" cy="4154984"/>
          </a:xfrm>
          <a:prstGeom prst="rect">
            <a:avLst/>
          </a:prstGeom>
          <a:noFill/>
        </p:spPr>
        <p:txBody>
          <a:bodyPr wrap="square" rtlCol="0">
            <a:spAutoFit/>
          </a:bodyPr>
          <a:lstStyle/>
          <a:p>
            <a:r>
              <a:rPr lang="tr-TR" u="sng" dirty="0"/>
              <a:t>İ</a:t>
            </a:r>
            <a:r>
              <a:rPr lang="tr-TR" b="0" i="0" u="sng" dirty="0">
                <a:effectLst/>
              </a:rPr>
              <a:t>şleyecek Dönem Sürekli IGT Hesabı:</a:t>
            </a:r>
            <a:br>
              <a:rPr lang="tr-TR" dirty="0"/>
            </a:br>
            <a:r>
              <a:rPr lang="tr-TR" dirty="0"/>
              <a:t>	</a:t>
            </a:r>
          </a:p>
          <a:p>
            <a:r>
              <a:rPr lang="tr-TR" sz="1400" b="0" i="0" dirty="0">
                <a:effectLst/>
              </a:rPr>
              <a:t>	İşleyecek dönem sürekli iş göremezlik tazminatı, hesaplanan dönem net geliri ile oranının çarpılmasıyla elde edilmektedir.</a:t>
            </a:r>
          </a:p>
          <a:p>
            <a:br>
              <a:rPr lang="tr-TR" dirty="0"/>
            </a:br>
            <a:r>
              <a:rPr lang="tr-TR" sz="1400" b="0" i="0" dirty="0">
                <a:effectLst/>
                <a:latin typeface="-apple-system"/>
              </a:rPr>
              <a:t>İşleyecek Dönem Sürekli IGT = Dönem Net Geliri x 0,38 iş göremezlik oranı</a:t>
            </a:r>
          </a:p>
          <a:p>
            <a:r>
              <a:rPr lang="tr-TR" sz="1400" dirty="0">
                <a:latin typeface="-apple-system"/>
              </a:rPr>
              <a:t>                                                    = 406.780,08 TL x 0,38	</a:t>
            </a:r>
          </a:p>
          <a:p>
            <a:r>
              <a:rPr lang="tr-TR" sz="1400" dirty="0">
                <a:latin typeface="-apple-system"/>
              </a:rPr>
              <a:t>				      = 154.576,43 TL</a:t>
            </a:r>
          </a:p>
          <a:p>
            <a:endParaRPr lang="tr-TR" sz="1400" dirty="0">
              <a:latin typeface="-apple-system"/>
            </a:endParaRPr>
          </a:p>
          <a:p>
            <a:r>
              <a:rPr lang="tr-TR" sz="1400" b="0" i="0" dirty="0">
                <a:effectLst/>
                <a:latin typeface="-apple-system"/>
              </a:rPr>
              <a:t>	Progresif Rant yöntemine göre işleyecek dönem tazminatı, malul kalan kişinin bilinen en son geliri esas alınarak, yıllık net gelirin her yıl için %10 oranında artırılması ve %10 oranında indirilmesi ile hesaplanır. Malul kalan kişinin kullanılan hayat tablosuna göre elde edilen beklenen yaşam süresi ile sınırlı olmak üzere, güncel hesaplama tarihi itibarıyla her yıl için gelirin birikimli değeri ve bugünkü değeri belirlenir.</a:t>
            </a:r>
          </a:p>
          <a:p>
            <a:endParaRPr lang="tr-TR" sz="1400" dirty="0">
              <a:latin typeface="-apple-system"/>
            </a:endParaRPr>
          </a:p>
          <a:p>
            <a:r>
              <a:rPr lang="tr-TR" sz="1400" b="0" i="0" dirty="0">
                <a:effectLst/>
                <a:latin typeface="-apple-system"/>
              </a:rPr>
              <a:t>	Zeynep Esen Akın için Progresif Rant Yöntemine göre hesaplanan işleyecek dönem sürekli iş göremezlik tazminatının yıllara göre ayrıntısı tabloda detaylı olarak gösterilmektedir.</a:t>
            </a:r>
          </a:p>
          <a:p>
            <a:endParaRPr lang="tr-TR" sz="1400" dirty="0">
              <a:latin typeface="-apple-system"/>
            </a:endParaRPr>
          </a:p>
          <a:p>
            <a:endParaRPr lang="tr-TR" sz="1400" b="0" i="0" dirty="0">
              <a:effectLst/>
              <a:latin typeface="-apple-system"/>
            </a:endParaRPr>
          </a:p>
          <a:p>
            <a:endParaRPr lang="tr-TR" sz="1400" dirty="0">
              <a:latin typeface="-apple-system"/>
            </a:endParaRPr>
          </a:p>
        </p:txBody>
      </p:sp>
      <p:pic>
        <p:nvPicPr>
          <p:cNvPr id="6" name="Resim 5" descr="metin, el yazısı, sayı, numara, yazı tipi içeren bir resim&#10;&#10;Açıklama otomatik olarak oluşturuldu">
            <a:extLst>
              <a:ext uri="{FF2B5EF4-FFF2-40B4-BE49-F238E27FC236}">
                <a16:creationId xmlns:a16="http://schemas.microsoft.com/office/drawing/2014/main" id="{58624CCA-01A2-DE99-5BFE-0815329E3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 y="4122420"/>
            <a:ext cx="5981700" cy="1630680"/>
          </a:xfrm>
          <a:prstGeom prst="rect">
            <a:avLst/>
          </a:prstGeom>
        </p:spPr>
      </p:pic>
    </p:spTree>
    <p:extLst>
      <p:ext uri="{BB962C8B-B14F-4D97-AF65-F5344CB8AC3E}">
        <p14:creationId xmlns:p14="http://schemas.microsoft.com/office/powerpoint/2010/main" val="1737532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2706E8B-CEFC-27B5-E7F1-337150177609}"/>
              </a:ext>
            </a:extLst>
          </p:cNvPr>
          <p:cNvSpPr txBox="1"/>
          <p:nvPr/>
        </p:nvSpPr>
        <p:spPr>
          <a:xfrm>
            <a:off x="571500" y="822960"/>
            <a:ext cx="10584180" cy="5293757"/>
          </a:xfrm>
          <a:prstGeom prst="rect">
            <a:avLst/>
          </a:prstGeom>
          <a:noFill/>
        </p:spPr>
        <p:txBody>
          <a:bodyPr wrap="square" rtlCol="0">
            <a:spAutoFit/>
          </a:bodyPr>
          <a:lstStyle/>
          <a:p>
            <a:r>
              <a:rPr lang="tr-TR" sz="1800" dirty="0">
                <a:effectLst/>
                <a:cs typeface="Times New Roman" panose="02020603050405020304" pitchFamily="18" charset="0"/>
              </a:rPr>
              <a:t>D. Toplam Tazminat</a:t>
            </a:r>
            <a:br>
              <a:rPr lang="tr-TR" dirty="0">
                <a:effectLst/>
              </a:rPr>
            </a:br>
            <a:endParaRPr lang="tr-TR" dirty="0">
              <a:effectLst/>
            </a:endParaRPr>
          </a:p>
          <a:p>
            <a:r>
              <a:rPr lang="tr-TR" sz="1400" dirty="0">
                <a:effectLst/>
              </a:rPr>
              <a:t>	Malul kalan ki</a:t>
            </a:r>
            <a:r>
              <a:rPr lang="en-US" sz="1400" dirty="0">
                <a:effectLst/>
              </a:rPr>
              <a:t>ş</a:t>
            </a:r>
            <a:r>
              <a:rPr lang="tr-TR" sz="1400" dirty="0">
                <a:effectLst/>
              </a:rPr>
              <a:t>i için hesap ve kaza tarihi itibar</a:t>
            </a:r>
            <a:r>
              <a:rPr lang="en-US" sz="1400" dirty="0">
                <a:effectLst/>
              </a:rPr>
              <a:t>ı</a:t>
            </a:r>
            <a:r>
              <a:rPr lang="tr-TR" sz="1400" dirty="0" err="1">
                <a:effectLst/>
              </a:rPr>
              <a:t>yla</a:t>
            </a:r>
            <a:r>
              <a:rPr lang="tr-TR" sz="1400" dirty="0">
                <a:effectLst/>
              </a:rPr>
              <a:t> toplam tazminat tutarlar</a:t>
            </a:r>
            <a:r>
              <a:rPr lang="en-US" sz="1400" dirty="0">
                <a:effectLst/>
              </a:rPr>
              <a:t>ı</a:t>
            </a:r>
            <a:r>
              <a:rPr lang="tr-TR" sz="1400" dirty="0">
                <a:effectLst/>
              </a:rPr>
              <a:t>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t> </a:t>
            </a:r>
            <a:r>
              <a:rPr lang="en-US" sz="1400" dirty="0" err="1">
                <a:effectLst/>
              </a:rPr>
              <a:t>şekilde</a:t>
            </a:r>
            <a:r>
              <a:rPr lang="en-US" sz="1400" dirty="0">
                <a:effectLst/>
              </a:rPr>
              <a:t> </a:t>
            </a:r>
            <a:r>
              <a:rPr lang="en-US" sz="1400" dirty="0" err="1">
                <a:effectLst/>
              </a:rPr>
              <a:t>hesaplanmıştır</a:t>
            </a:r>
            <a:r>
              <a:rPr lang="en-US" sz="1400" dirty="0">
                <a:effectLst/>
              </a:rPr>
              <a:t>.</a:t>
            </a:r>
            <a:br>
              <a:rPr lang="tr-TR" sz="1400" dirty="0">
                <a:effectLst/>
              </a:rPr>
            </a:br>
            <a:endParaRPr lang="tr-TR" sz="1400" dirty="0">
              <a:effectLst/>
            </a:endParaRPr>
          </a:p>
          <a:p>
            <a:r>
              <a:rPr lang="tr-TR" sz="1600" u="sng" dirty="0">
                <a:effectLst/>
              </a:rPr>
              <a:t>Hesap Tarihi </a:t>
            </a:r>
            <a:r>
              <a:rPr lang="en-US" sz="1600" u="sng" dirty="0">
                <a:effectLst/>
              </a:rPr>
              <a:t>İ</a:t>
            </a:r>
            <a:r>
              <a:rPr lang="tr-TR" sz="1600" u="sng" dirty="0" err="1">
                <a:effectLst/>
              </a:rPr>
              <a:t>tibar</a:t>
            </a:r>
            <a:r>
              <a:rPr lang="en-US" sz="1600" u="sng" dirty="0">
                <a:effectLst/>
              </a:rPr>
              <a:t>ı</a:t>
            </a:r>
            <a:r>
              <a:rPr lang="tr-TR" sz="1600" u="sng" dirty="0" err="1">
                <a:effectLst/>
              </a:rPr>
              <a:t>yla</a:t>
            </a:r>
            <a:r>
              <a:rPr lang="tr-TR" sz="1600" u="sng" dirty="0">
                <a:effectLst/>
              </a:rPr>
              <a:t> Kusur </a:t>
            </a:r>
            <a:r>
              <a:rPr lang="en-US" sz="1600" u="sng" dirty="0">
                <a:effectLst/>
              </a:rPr>
              <a:t>İ</a:t>
            </a:r>
            <a:r>
              <a:rPr lang="tr-TR" sz="1600" u="sng" dirty="0" err="1">
                <a:effectLst/>
              </a:rPr>
              <a:t>ndirimsiz</a:t>
            </a:r>
            <a:r>
              <a:rPr lang="tr-TR" sz="1600" u="sng" dirty="0">
                <a:effectLst/>
              </a:rPr>
              <a:t> Toplam </a:t>
            </a:r>
            <a:r>
              <a:rPr lang="en-US" sz="1600" u="sng" dirty="0">
                <a:effectLst/>
              </a:rPr>
              <a:t>İ</a:t>
            </a:r>
            <a:r>
              <a:rPr lang="tr-TR" sz="1600" u="sng" dirty="0">
                <a:effectLst/>
              </a:rPr>
              <a:t>GT </a:t>
            </a:r>
            <a:r>
              <a:rPr lang="tr-TR" sz="1600" u="sng" dirty="0" err="1">
                <a:effectLst/>
              </a:rPr>
              <a:t>Hesab</a:t>
            </a:r>
            <a:r>
              <a:rPr lang="en-US" sz="1600" u="sng" dirty="0">
                <a:effectLst/>
              </a:rPr>
              <a:t>ı</a:t>
            </a:r>
            <a:r>
              <a:rPr lang="tr-TR" sz="1600" u="sng" dirty="0">
                <a:effectLst/>
              </a:rPr>
              <a:t>: </a:t>
            </a:r>
            <a:br>
              <a:rPr lang="tr-TR" sz="1400" dirty="0">
                <a:effectLst/>
              </a:rPr>
            </a:br>
            <a:endParaRPr lang="tr-TR" sz="1400" dirty="0">
              <a:effectLst/>
            </a:endParaRPr>
          </a:p>
          <a:p>
            <a:r>
              <a:rPr lang="tr-TR" sz="1400" dirty="0">
                <a:effectLst/>
              </a:rPr>
              <a:t>Zeynep Esen Ak</a:t>
            </a:r>
            <a:r>
              <a:rPr lang="en-US" sz="1400" dirty="0">
                <a:effectLst/>
              </a:rPr>
              <a:t>ı</a:t>
            </a:r>
            <a:r>
              <a:rPr lang="tr-TR" sz="1400" dirty="0">
                <a:effectLst/>
              </a:rPr>
              <a:t>n için 03.02.2020 hesap tarihi itibar</a:t>
            </a:r>
            <a:r>
              <a:rPr lang="en-US" sz="1400" dirty="0">
                <a:effectLst/>
              </a:rPr>
              <a:t>ı</a:t>
            </a:r>
            <a:r>
              <a:rPr lang="tr-TR" sz="1400" dirty="0" err="1">
                <a:effectLst/>
              </a:rPr>
              <a:t>yla</a:t>
            </a:r>
            <a:r>
              <a:rPr lang="tr-TR" sz="1400" dirty="0">
                <a:effectLst/>
              </a:rPr>
              <a:t>:</a:t>
            </a:r>
            <a:br>
              <a:rPr lang="tr-TR" sz="1400" dirty="0">
                <a:effectLst/>
              </a:rPr>
            </a:br>
            <a:endParaRPr lang="tr-TR" sz="1400" dirty="0">
              <a:effectLst/>
            </a:endParaRPr>
          </a:p>
          <a:p>
            <a:r>
              <a:rPr lang="tr-TR" sz="1400" dirty="0"/>
              <a:t>-</a:t>
            </a:r>
            <a:r>
              <a:rPr lang="en-US" sz="1400" dirty="0" err="1">
                <a:effectLst/>
              </a:rPr>
              <a:t>İşlemiş</a:t>
            </a:r>
            <a:r>
              <a:rPr lang="en-US" sz="1400" dirty="0">
                <a:effectLst/>
              </a:rPr>
              <a:t> </a:t>
            </a:r>
            <a:r>
              <a:rPr lang="en-US" sz="1400" dirty="0" err="1">
                <a:effectLst/>
              </a:rPr>
              <a:t>Dönem</a:t>
            </a:r>
            <a:r>
              <a:rPr lang="en-US" sz="1400" dirty="0">
                <a:effectLst/>
              </a:rPr>
              <a:t> </a:t>
            </a:r>
            <a:r>
              <a:rPr lang="en-US" sz="1400" dirty="0" err="1">
                <a:effectLst/>
              </a:rPr>
              <a:t>Sürekli</a:t>
            </a:r>
            <a:r>
              <a:rPr lang="en-US" sz="1400" dirty="0">
                <a:effectLst/>
              </a:rPr>
              <a:t> </a:t>
            </a:r>
            <a:r>
              <a:rPr lang="en-US" sz="1400" dirty="0" err="1">
                <a:effectLst/>
              </a:rPr>
              <a:t>İş</a:t>
            </a:r>
            <a:r>
              <a:rPr lang="en-US" sz="1400" dirty="0">
                <a:effectLst/>
              </a:rPr>
              <a:t> </a:t>
            </a:r>
            <a:r>
              <a:rPr lang="en-US" sz="1400" dirty="0" err="1">
                <a:effectLst/>
              </a:rPr>
              <a:t>Göremezlik</a:t>
            </a:r>
            <a:r>
              <a:rPr lang="en-US" sz="1400" dirty="0">
                <a:effectLst/>
              </a:rPr>
              <a:t> </a:t>
            </a:r>
            <a:r>
              <a:rPr lang="en-US" sz="1400" dirty="0" err="1">
                <a:effectLst/>
              </a:rPr>
              <a:t>Tazminatı</a:t>
            </a:r>
            <a:r>
              <a:rPr lang="en-US" sz="1400" dirty="0">
                <a:effectLst/>
              </a:rPr>
              <a:t> = 19.601,98 TL,</a:t>
            </a:r>
            <a:br>
              <a:rPr lang="tr-TR" sz="1400" dirty="0">
                <a:effectLst/>
              </a:rPr>
            </a:br>
            <a:endParaRPr lang="tr-TR" sz="1400" dirty="0">
              <a:effectLst/>
            </a:endParaRPr>
          </a:p>
          <a:p>
            <a:r>
              <a:rPr lang="tr-TR" sz="1400" dirty="0"/>
              <a:t>-</a:t>
            </a:r>
            <a:r>
              <a:rPr lang="en-US" sz="1400" dirty="0" err="1">
                <a:effectLst/>
              </a:rPr>
              <a:t>İşleyecek</a:t>
            </a:r>
            <a:r>
              <a:rPr lang="en-US" sz="1400" dirty="0">
                <a:effectLst/>
              </a:rPr>
              <a:t> </a:t>
            </a:r>
            <a:r>
              <a:rPr lang="en-US" sz="1400" dirty="0" err="1">
                <a:effectLst/>
              </a:rPr>
              <a:t>Dönem</a:t>
            </a:r>
            <a:r>
              <a:rPr lang="en-US" sz="1400" dirty="0">
                <a:effectLst/>
              </a:rPr>
              <a:t> </a:t>
            </a:r>
            <a:r>
              <a:rPr lang="en-US" sz="1400" dirty="0" err="1">
                <a:effectLst/>
              </a:rPr>
              <a:t>Sürekli</a:t>
            </a:r>
            <a:r>
              <a:rPr lang="en-US" sz="1400" dirty="0">
                <a:effectLst/>
              </a:rPr>
              <a:t> </a:t>
            </a:r>
            <a:r>
              <a:rPr lang="en-US" sz="1400" dirty="0" err="1">
                <a:effectLst/>
              </a:rPr>
              <a:t>İş</a:t>
            </a:r>
            <a:r>
              <a:rPr lang="en-US" sz="1400" dirty="0">
                <a:effectLst/>
              </a:rPr>
              <a:t> </a:t>
            </a:r>
            <a:r>
              <a:rPr lang="en-US" sz="1400" dirty="0" err="1">
                <a:effectLst/>
              </a:rPr>
              <a:t>Göremezlik</a:t>
            </a:r>
            <a:r>
              <a:rPr lang="en-US" sz="1400" dirty="0">
                <a:effectLst/>
              </a:rPr>
              <a:t> </a:t>
            </a:r>
            <a:r>
              <a:rPr lang="en-US" sz="1400" dirty="0" err="1">
                <a:effectLst/>
              </a:rPr>
              <a:t>Tazminatı</a:t>
            </a:r>
            <a:r>
              <a:rPr lang="en-US" sz="1400" dirty="0">
                <a:effectLst/>
              </a:rPr>
              <a:t> = 154.576,43 </a:t>
            </a:r>
            <a:r>
              <a:rPr lang="en-US" sz="1400" dirty="0" err="1">
                <a:effectLst/>
              </a:rPr>
              <a:t>TL'dir</a:t>
            </a:r>
            <a:r>
              <a:rPr lang="en-US" sz="1400" dirty="0">
                <a:effectLst/>
              </a:rPr>
              <a:t>.</a:t>
            </a:r>
            <a:br>
              <a:rPr lang="tr-TR" sz="1400" dirty="0">
                <a:effectLst/>
              </a:rPr>
            </a:br>
            <a:r>
              <a:rPr lang="tr-TR" sz="1400" dirty="0">
                <a:effectLst/>
              </a:rPr>
              <a:t>Hesap tarihi itibar</a:t>
            </a:r>
            <a:r>
              <a:rPr lang="en-US" sz="1400" dirty="0">
                <a:effectLst/>
              </a:rPr>
              <a:t>ı</a:t>
            </a:r>
            <a:r>
              <a:rPr lang="tr-TR" sz="1400" dirty="0" err="1">
                <a:effectLst/>
              </a:rPr>
              <a:t>yla</a:t>
            </a:r>
            <a:r>
              <a:rPr lang="tr-TR" sz="1400" dirty="0">
                <a:effectLst/>
              </a:rPr>
              <a:t> kusur indirimsiz toplam i</a:t>
            </a:r>
            <a:r>
              <a:rPr lang="en-US" sz="1400" dirty="0">
                <a:effectLst/>
              </a:rPr>
              <a:t>ş</a:t>
            </a:r>
            <a:r>
              <a:rPr lang="tr-TR" sz="1400" dirty="0">
                <a:effectLst/>
              </a:rPr>
              <a:t> göremezlik tazminat tutar</a:t>
            </a:r>
            <a:r>
              <a:rPr lang="en-US" sz="1400" dirty="0">
                <a:effectLst/>
              </a:rPr>
              <a:t>ı</a:t>
            </a:r>
            <a:r>
              <a:rPr lang="tr-TR" sz="1400" dirty="0">
                <a:effectLst/>
              </a:rPr>
              <a:t>, i</a:t>
            </a:r>
            <a:r>
              <a:rPr lang="en-US" sz="1400" dirty="0">
                <a:effectLst/>
              </a:rPr>
              <a:t>ş</a:t>
            </a:r>
            <a:r>
              <a:rPr lang="tr-TR" sz="1400" dirty="0" err="1">
                <a:effectLst/>
              </a:rPr>
              <a:t>lemi</a:t>
            </a:r>
            <a:r>
              <a:rPr lang="en-US" sz="1400" dirty="0">
                <a:effectLst/>
              </a:rPr>
              <a:t>ş</a:t>
            </a:r>
            <a:r>
              <a:rPr lang="tr-TR" sz="1400" dirty="0"/>
              <a:t> </a:t>
            </a:r>
            <a:r>
              <a:rPr lang="tr-TR" sz="1400" dirty="0">
                <a:effectLst/>
              </a:rPr>
              <a:t>ve i</a:t>
            </a:r>
            <a:r>
              <a:rPr lang="en-US" sz="1400" dirty="0">
                <a:effectLst/>
              </a:rPr>
              <a:t>ş</a:t>
            </a:r>
            <a:r>
              <a:rPr lang="tr-TR" sz="1400" dirty="0" err="1">
                <a:effectLst/>
              </a:rPr>
              <a:t>leyecek</a:t>
            </a:r>
            <a:r>
              <a:rPr lang="tr-TR" sz="1400" dirty="0">
                <a:effectLst/>
              </a:rPr>
              <a:t> dönem i</a:t>
            </a:r>
            <a:r>
              <a:rPr lang="en-US" sz="1400" dirty="0">
                <a:effectLst/>
              </a:rPr>
              <a:t>ş</a:t>
            </a:r>
            <a:r>
              <a:rPr lang="tr-TR" sz="1400" dirty="0">
                <a:effectLst/>
              </a:rPr>
              <a:t> göremezlik tazminat tutarlar</a:t>
            </a:r>
            <a:r>
              <a:rPr lang="en-US" sz="1400" dirty="0">
                <a:effectLst/>
              </a:rPr>
              <a:t>ı</a:t>
            </a:r>
            <a:r>
              <a:rPr lang="tr-TR" sz="1400" dirty="0">
                <a:effectLst/>
              </a:rPr>
              <a:t>n</a:t>
            </a:r>
            <a:r>
              <a:rPr lang="en-US" sz="1400" dirty="0">
                <a:effectLst/>
              </a:rPr>
              <a:t>ı</a:t>
            </a:r>
            <a:r>
              <a:rPr lang="tr-TR" sz="1400" dirty="0">
                <a:effectLst/>
              </a:rPr>
              <a:t>n toplam</a:t>
            </a:r>
            <a:r>
              <a:rPr lang="en-US" sz="1400" dirty="0">
                <a:effectLst/>
              </a:rPr>
              <a:t>ı</a:t>
            </a:r>
            <a:r>
              <a:rPr lang="tr-TR" sz="1400" dirty="0">
                <a:effectLst/>
              </a:rPr>
              <a:t> olarak,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br>
              <a:rPr lang="tr-TR" sz="1400" dirty="0">
                <a:effectLst/>
              </a:rPr>
            </a:br>
            <a:endParaRPr lang="tr-TR" sz="1400" dirty="0">
              <a:effectLst/>
            </a:endParaRPr>
          </a:p>
          <a:p>
            <a:r>
              <a:rPr lang="tr-TR" sz="1400" dirty="0"/>
              <a:t>                                                    </a:t>
            </a:r>
            <a:r>
              <a:rPr lang="tr-TR" sz="1400" dirty="0">
                <a:effectLst/>
              </a:rPr>
              <a:t>19.601, 98 TL+ 154.576, 43 TL = 174.178,41 TL</a:t>
            </a:r>
          </a:p>
          <a:p>
            <a:endParaRPr lang="tr-TR" sz="1400" dirty="0"/>
          </a:p>
          <a:p>
            <a:r>
              <a:rPr lang="tr-TR" sz="1600" dirty="0">
                <a:effectLst/>
                <a:cs typeface="Times New Roman" panose="02020603050405020304" pitchFamily="18" charset="0"/>
              </a:rPr>
              <a:t>Kaza Tarihi </a:t>
            </a:r>
            <a:r>
              <a:rPr lang="en-US" sz="1600" dirty="0">
                <a:effectLst/>
                <a:cs typeface="Times New Roman" panose="02020603050405020304" pitchFamily="18" charset="0"/>
              </a:rPr>
              <a:t>İ</a:t>
            </a:r>
            <a:r>
              <a:rPr lang="tr-TR" sz="1600" dirty="0" err="1">
                <a:effectLst/>
                <a:cs typeface="Times New Roman" panose="02020603050405020304" pitchFamily="18" charset="0"/>
              </a:rPr>
              <a:t>tibar</a:t>
            </a:r>
            <a:r>
              <a:rPr lang="en-US" sz="1600" dirty="0">
                <a:effectLst/>
                <a:cs typeface="Times New Roman" panose="02020603050405020304" pitchFamily="18" charset="0"/>
              </a:rPr>
              <a:t>ı</a:t>
            </a:r>
            <a:r>
              <a:rPr lang="tr-TR" sz="1600" dirty="0" err="1">
                <a:effectLst/>
                <a:cs typeface="Times New Roman" panose="02020603050405020304" pitchFamily="18" charset="0"/>
              </a:rPr>
              <a:t>yla</a:t>
            </a:r>
            <a:r>
              <a:rPr lang="tr-TR" sz="1600" dirty="0">
                <a:effectLst/>
                <a:cs typeface="Times New Roman" panose="02020603050405020304" pitchFamily="18" charset="0"/>
              </a:rPr>
              <a:t> Kusur </a:t>
            </a:r>
            <a:r>
              <a:rPr lang="en-US" sz="1600" dirty="0">
                <a:effectLst/>
                <a:cs typeface="Times New Roman" panose="02020603050405020304" pitchFamily="18" charset="0"/>
              </a:rPr>
              <a:t>İ</a:t>
            </a:r>
            <a:r>
              <a:rPr lang="tr-TR" sz="1600" dirty="0" err="1">
                <a:effectLst/>
                <a:cs typeface="Times New Roman" panose="02020603050405020304" pitchFamily="18" charset="0"/>
              </a:rPr>
              <a:t>ndirimsiz</a:t>
            </a:r>
            <a:r>
              <a:rPr lang="tr-TR" sz="1600" dirty="0">
                <a:effectLst/>
                <a:cs typeface="Times New Roman" panose="02020603050405020304" pitchFamily="18" charset="0"/>
              </a:rPr>
              <a:t> Toplam </a:t>
            </a:r>
            <a:r>
              <a:rPr lang="en-US" sz="1600" dirty="0">
                <a:effectLst/>
                <a:cs typeface="Times New Roman" panose="02020603050405020304" pitchFamily="18" charset="0"/>
              </a:rPr>
              <a:t>İ</a:t>
            </a:r>
            <a:r>
              <a:rPr lang="tr-TR" sz="1600" dirty="0">
                <a:effectLst/>
                <a:cs typeface="Times New Roman" panose="02020603050405020304" pitchFamily="18" charset="0"/>
              </a:rPr>
              <a:t>GT </a:t>
            </a:r>
            <a:r>
              <a:rPr lang="tr-TR" sz="1600" dirty="0" err="1">
                <a:effectLst/>
                <a:cs typeface="Times New Roman" panose="02020603050405020304" pitchFamily="18" charset="0"/>
              </a:rPr>
              <a:t>Hesab</a:t>
            </a:r>
            <a:r>
              <a:rPr lang="en-US" sz="1600" dirty="0">
                <a:effectLst/>
                <a:cs typeface="Times New Roman" panose="02020603050405020304" pitchFamily="18" charset="0"/>
              </a:rPr>
              <a:t>ı</a:t>
            </a:r>
            <a:r>
              <a:rPr lang="tr-TR" sz="1600" dirty="0">
                <a:effectLst/>
                <a:cs typeface="Times New Roman" panose="02020603050405020304" pitchFamily="18" charset="0"/>
              </a:rPr>
              <a:t>:</a:t>
            </a:r>
            <a:br>
              <a:rPr lang="tr-TR" sz="1400" dirty="0">
                <a:effectLst/>
              </a:rPr>
            </a:br>
            <a:r>
              <a:rPr lang="tr-TR" sz="1400" dirty="0">
                <a:effectLst/>
              </a:rPr>
              <a:t>	</a:t>
            </a:r>
          </a:p>
          <a:p>
            <a:r>
              <a:rPr lang="tr-TR" sz="1400" dirty="0"/>
              <a:t>	</a:t>
            </a:r>
            <a:r>
              <a:rPr lang="tr-TR" sz="1400" dirty="0">
                <a:effectLst/>
              </a:rPr>
              <a:t>Kaza tarihi itibar</a:t>
            </a:r>
            <a:r>
              <a:rPr lang="en-US" sz="1400" dirty="0">
                <a:effectLst/>
              </a:rPr>
              <a:t>ı</a:t>
            </a:r>
            <a:r>
              <a:rPr lang="tr-TR" sz="1400" dirty="0" err="1">
                <a:effectLst/>
              </a:rPr>
              <a:t>yla</a:t>
            </a:r>
            <a:r>
              <a:rPr lang="tr-TR" sz="1400" dirty="0">
                <a:effectLst/>
              </a:rPr>
              <a:t> kusur indirimsiz toplam i</a:t>
            </a:r>
            <a:r>
              <a:rPr lang="en-US" sz="1400" dirty="0">
                <a:effectLst/>
              </a:rPr>
              <a:t>ş</a:t>
            </a:r>
            <a:r>
              <a:rPr lang="tr-TR" sz="1400" dirty="0">
                <a:effectLst/>
              </a:rPr>
              <a:t> göremezlik tazminat tutar</a:t>
            </a:r>
            <a:r>
              <a:rPr lang="en-US" sz="1400" dirty="0">
                <a:effectLst/>
              </a:rPr>
              <a:t>ı</a:t>
            </a:r>
            <a:r>
              <a:rPr lang="tr-TR" sz="1400" dirty="0">
                <a:effectLst/>
              </a:rPr>
              <a:t>, 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p>
          <a:p>
            <a:endParaRPr lang="tr-TR" sz="1400" dirty="0"/>
          </a:p>
          <a:p>
            <a:r>
              <a:rPr lang="tr-TR" sz="1400" dirty="0">
                <a:effectLst/>
              </a:rPr>
              <a:t>	                                      </a:t>
            </a:r>
            <a:r>
              <a:rPr lang="tr-TR" sz="1400" dirty="0">
                <a:effectLst/>
                <a:cs typeface="Times New Roman" panose="02020603050405020304" pitchFamily="18" charset="0"/>
              </a:rPr>
              <a:t>19.601, 98 TL + 154.576, 43 TL x (1/1+(0,09 x 2,424658 yıl))</a:t>
            </a:r>
            <a:br>
              <a:rPr lang="tr-TR" sz="1400" dirty="0">
                <a:effectLst/>
              </a:rPr>
            </a:br>
            <a:br>
              <a:rPr lang="tr-TR" sz="1400" dirty="0">
                <a:effectLst/>
              </a:rPr>
            </a:br>
            <a:endParaRPr lang="tr-TR" sz="1400" dirty="0"/>
          </a:p>
        </p:txBody>
      </p:sp>
    </p:spTree>
    <p:extLst>
      <p:ext uri="{BB962C8B-B14F-4D97-AF65-F5344CB8AC3E}">
        <p14:creationId xmlns:p14="http://schemas.microsoft.com/office/powerpoint/2010/main" val="3525328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74270044-399C-740E-102E-C13DE8DBF789}"/>
              </a:ext>
            </a:extLst>
          </p:cNvPr>
          <p:cNvSpPr txBox="1"/>
          <p:nvPr/>
        </p:nvSpPr>
        <p:spPr>
          <a:xfrm>
            <a:off x="593558" y="1442046"/>
            <a:ext cx="10940716" cy="3973908"/>
          </a:xfrm>
          <a:prstGeom prst="rect">
            <a:avLst/>
          </a:prstGeom>
          <a:noFill/>
        </p:spPr>
        <p:txBody>
          <a:bodyPr wrap="square" rtlCol="0">
            <a:spAutoFit/>
          </a:bodyPr>
          <a:lstStyle/>
          <a:p>
            <a:pPr>
              <a:lnSpc>
                <a:spcPct val="107000"/>
              </a:lnSpc>
              <a:spcAft>
                <a:spcPts val="800"/>
              </a:spcAft>
            </a:pPr>
            <a:r>
              <a:rPr lang="tr-TR" sz="32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 Olarak İş Göremezlik Tazminatı</a:t>
            </a:r>
          </a:p>
          <a:p>
            <a:pPr>
              <a:lnSpc>
                <a:spcPct val="107000"/>
              </a:lnSpc>
              <a:spcAft>
                <a:spcPts val="800"/>
              </a:spcAft>
            </a:pPr>
            <a:r>
              <a:rPr lang="tr-TR" sz="18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olarak, peşin sermaye değeri biçiminde yapılan iş göremezlik tazminatı ödemeleri, gelecekte yapılacak yardımların parasal karşılığının belirli bir faiz oranı (teknik faiz) ile iskonto edilmesi sonucu elde edilen bugünü değer olarak ifade edilmektedir.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Tazminat hesaplamalarında; beklenen yaşam süresi, faiz oranları, aktif çalışma süresi ve geliri gibi birçok varsayım kullanılmakta, yürürlükteki kanun ve yönetmelikler dikkate alınmalıdır. Tazminat hesabı aktüerya matematiği, istatistik, ekonomi, demografi, sosyal politikalar ve hukuk gibi farklı bilim dallarını ilgilendiren bir hesaptır</a:t>
            </a: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Bu tür tazminatlar genellikle çarpan-çarpılan yöntemi ile hesaplanır. Bu hesaplama yönteminde, tahmin edilen yıllık gelir kaybı (çarpılan), bu gelirden yoksun kalınan süre (çarpan) ile çarpılarak tazminat ödemesi belirlenir. Bu hesaplamalarda daha önceki dava dosyaları ve kararlar referans alınarak da belirlenebilir.</a:t>
            </a:r>
          </a:p>
          <a:p>
            <a:endParaRPr lang="tr-TR" dirty="0"/>
          </a:p>
        </p:txBody>
      </p:sp>
    </p:spTree>
    <p:extLst>
      <p:ext uri="{BB962C8B-B14F-4D97-AF65-F5344CB8AC3E}">
        <p14:creationId xmlns:p14="http://schemas.microsoft.com/office/powerpoint/2010/main" val="3520329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7229EF2-407F-167D-B4CD-595260370871}"/>
              </a:ext>
            </a:extLst>
          </p:cNvPr>
          <p:cNvSpPr txBox="1"/>
          <p:nvPr/>
        </p:nvSpPr>
        <p:spPr>
          <a:xfrm>
            <a:off x="685800" y="922020"/>
            <a:ext cx="10363200" cy="3508653"/>
          </a:xfrm>
          <a:prstGeom prst="rect">
            <a:avLst/>
          </a:prstGeom>
          <a:noFill/>
        </p:spPr>
        <p:txBody>
          <a:bodyPr wrap="square" rtlCol="0">
            <a:spAutoFit/>
          </a:bodyPr>
          <a:lstStyle/>
          <a:p>
            <a:r>
              <a:rPr lang="tr-TR" sz="1800" dirty="0">
                <a:effectLst/>
                <a:cs typeface="Times New Roman" panose="02020603050405020304" pitchFamily="18" charset="0"/>
              </a:rPr>
              <a:t>E. Zarardan </a:t>
            </a:r>
            <a:r>
              <a:rPr lang="en-US" sz="1800" dirty="0">
                <a:effectLst/>
                <a:cs typeface="Times New Roman" panose="02020603050405020304" pitchFamily="18" charset="0"/>
              </a:rPr>
              <a:t>İ</a:t>
            </a:r>
            <a:r>
              <a:rPr lang="tr-TR" sz="1800" dirty="0" err="1">
                <a:effectLst/>
                <a:cs typeface="Times New Roman" panose="02020603050405020304" pitchFamily="18" charset="0"/>
              </a:rPr>
              <a:t>ndirim</a:t>
            </a:r>
            <a:r>
              <a:rPr lang="tr-TR" sz="1800" dirty="0">
                <a:effectLst/>
                <a:cs typeface="Times New Roman" panose="02020603050405020304" pitchFamily="18" charset="0"/>
              </a:rPr>
              <a:t> Sebepleri ve Nihai Tazminat</a:t>
            </a:r>
            <a:br>
              <a:rPr lang="tr-TR" dirty="0">
                <a:effectLst/>
              </a:rPr>
            </a:br>
            <a:endParaRPr lang="tr-TR" dirty="0">
              <a:effectLst/>
            </a:endParaRPr>
          </a:p>
          <a:p>
            <a:r>
              <a:rPr lang="tr-TR" sz="1600" dirty="0">
                <a:effectLst/>
              </a:rPr>
              <a:t>Kusur </a:t>
            </a:r>
            <a:r>
              <a:rPr lang="en-US" sz="1600" dirty="0">
                <a:effectLst/>
              </a:rPr>
              <a:t>İ</a:t>
            </a:r>
            <a:r>
              <a:rPr lang="tr-TR" sz="1600" dirty="0" err="1">
                <a:effectLst/>
              </a:rPr>
              <a:t>ndirimi</a:t>
            </a:r>
            <a:br>
              <a:rPr lang="tr-TR" dirty="0">
                <a:effectLst/>
              </a:rPr>
            </a:br>
            <a:r>
              <a:rPr lang="tr-TR" dirty="0">
                <a:effectLst/>
              </a:rPr>
              <a:t>	</a:t>
            </a:r>
          </a:p>
          <a:p>
            <a:r>
              <a:rPr lang="tr-TR" sz="1400" dirty="0"/>
              <a:t>	</a:t>
            </a:r>
            <a:r>
              <a:rPr lang="tr-TR" sz="1400" dirty="0">
                <a:effectLst/>
              </a:rPr>
              <a:t>Dava </a:t>
            </a:r>
            <a:r>
              <a:rPr lang="tr-TR" sz="1400" dirty="0" err="1">
                <a:effectLst/>
              </a:rPr>
              <a:t>dosyas</a:t>
            </a:r>
            <a:r>
              <a:rPr lang="en-US" sz="1400" dirty="0">
                <a:effectLst/>
              </a:rPr>
              <a:t>ı</a:t>
            </a:r>
            <a:r>
              <a:rPr lang="tr-TR" sz="1400" dirty="0" err="1">
                <a:effectLst/>
              </a:rPr>
              <a:t>ndaki</a:t>
            </a:r>
            <a:r>
              <a:rPr lang="tr-TR" sz="1400" dirty="0">
                <a:effectLst/>
              </a:rPr>
              <a:t> bilgilerden, Zeynep Esen Ak</a:t>
            </a:r>
            <a:r>
              <a:rPr lang="en-US" sz="1400" dirty="0">
                <a:effectLst/>
              </a:rPr>
              <a:t>ı</a:t>
            </a:r>
            <a:r>
              <a:rPr lang="tr-TR" sz="1400" dirty="0">
                <a:effectLst/>
              </a:rPr>
              <a:t>n'</a:t>
            </a:r>
            <a:r>
              <a:rPr lang="en-US" sz="1400" dirty="0">
                <a:effectLst/>
              </a:rPr>
              <a:t>ı</a:t>
            </a:r>
            <a:r>
              <a:rPr lang="tr-TR" sz="1400" dirty="0">
                <a:effectLst/>
              </a:rPr>
              <a:t>n olayda %25 oran</a:t>
            </a:r>
            <a:r>
              <a:rPr lang="en-US" sz="1400" dirty="0">
                <a:effectLst/>
              </a:rPr>
              <a:t>ı</a:t>
            </a:r>
            <a:r>
              <a:rPr lang="tr-TR" sz="1400" dirty="0" err="1">
                <a:effectLst/>
              </a:rPr>
              <a:t>nda</a:t>
            </a:r>
            <a:r>
              <a:rPr lang="tr-TR" sz="1400" dirty="0">
                <a:effectLst/>
              </a:rPr>
              <a:t> ve </a:t>
            </a:r>
            <a:r>
              <a:rPr lang="tr-TR" sz="1400" dirty="0" err="1">
                <a:effectLst/>
              </a:rPr>
              <a:t>daval</a:t>
            </a:r>
            <a:r>
              <a:rPr lang="en-US" sz="1400" dirty="0">
                <a:effectLst/>
              </a:rPr>
              <a:t>ı</a:t>
            </a:r>
            <a:r>
              <a:rPr lang="tr-TR" sz="1400" dirty="0"/>
              <a:t> </a:t>
            </a:r>
            <a:r>
              <a:rPr lang="tr-TR" sz="1400" dirty="0" err="1">
                <a:effectLst/>
              </a:rPr>
              <a:t>tarafin</a:t>
            </a:r>
            <a:r>
              <a:rPr lang="tr-TR" sz="1400" dirty="0">
                <a:effectLst/>
              </a:rPr>
              <a:t> ise %75 oran</a:t>
            </a:r>
            <a:r>
              <a:rPr lang="en-US" sz="1400" dirty="0">
                <a:effectLst/>
              </a:rPr>
              <a:t>ı</a:t>
            </a:r>
            <a:r>
              <a:rPr lang="tr-TR" sz="1400" dirty="0" err="1">
                <a:effectLst/>
              </a:rPr>
              <a:t>nda</a:t>
            </a:r>
            <a:r>
              <a:rPr lang="tr-TR" sz="1400" dirty="0">
                <a:effectLst/>
              </a:rPr>
              <a:t> kusurlu oldu</a:t>
            </a:r>
            <a:r>
              <a:rPr lang="en-US" sz="1400" dirty="0">
                <a:effectLst/>
              </a:rPr>
              <a:t>ğ</a:t>
            </a:r>
            <a:r>
              <a:rPr lang="tr-TR" sz="1400" dirty="0">
                <a:effectLst/>
              </a:rPr>
              <a:t>u anla</a:t>
            </a:r>
            <a:r>
              <a:rPr lang="en-US" sz="1400" dirty="0" err="1">
                <a:effectLst/>
              </a:rPr>
              <a:t>şı</a:t>
            </a:r>
            <a:r>
              <a:rPr lang="tr-TR" sz="1400" dirty="0" err="1">
                <a:effectLst/>
              </a:rPr>
              <a:t>lm</a:t>
            </a:r>
            <a:r>
              <a:rPr lang="en-US" sz="1400" dirty="0" err="1">
                <a:effectLst/>
              </a:rPr>
              <a:t>ış</a:t>
            </a:r>
            <a:r>
              <a:rPr lang="tr-TR" sz="1400" dirty="0">
                <a:effectLst/>
              </a:rPr>
              <a:t>t</a:t>
            </a:r>
            <a:r>
              <a:rPr lang="en-US" sz="1400" dirty="0">
                <a:effectLst/>
              </a:rPr>
              <a:t>ı</a:t>
            </a:r>
            <a:r>
              <a:rPr lang="tr-TR" sz="1400" dirty="0">
                <a:effectLst/>
              </a:rPr>
              <a:t>r. Bu nedenle Zeynep Esen Ak</a:t>
            </a:r>
            <a:r>
              <a:rPr lang="en-US" sz="1400" dirty="0">
                <a:effectLst/>
              </a:rPr>
              <a:t>ı</a:t>
            </a:r>
            <a:r>
              <a:rPr lang="tr-TR" sz="1400" dirty="0">
                <a:effectLst/>
              </a:rPr>
              <a:t>n için hesaplanan i</a:t>
            </a:r>
            <a:r>
              <a:rPr lang="en-US" sz="1400" dirty="0">
                <a:effectLst/>
              </a:rPr>
              <a:t>ş</a:t>
            </a:r>
            <a:r>
              <a:rPr lang="tr-TR" sz="1400" dirty="0">
                <a:effectLst/>
              </a:rPr>
              <a:t> göremezlik tazminat</a:t>
            </a:r>
            <a:r>
              <a:rPr lang="en-US" sz="1400" dirty="0">
                <a:effectLst/>
              </a:rPr>
              <a:t>ı</a:t>
            </a:r>
            <a:r>
              <a:rPr lang="tr-TR" sz="1400" dirty="0" err="1">
                <a:effectLst/>
              </a:rPr>
              <a:t>na</a:t>
            </a:r>
            <a:r>
              <a:rPr lang="tr-TR" sz="1400" dirty="0">
                <a:effectLst/>
              </a:rPr>
              <a:t> %25 kusur indirimi </a:t>
            </a:r>
            <a:r>
              <a:rPr lang="tr-TR" sz="1400" dirty="0" err="1">
                <a:effectLst/>
              </a:rPr>
              <a:t>yans</a:t>
            </a:r>
            <a:r>
              <a:rPr lang="en-US" sz="1400" dirty="0">
                <a:effectLst/>
              </a:rPr>
              <a:t>ı</a:t>
            </a:r>
            <a:r>
              <a:rPr lang="tr-TR" sz="1400" dirty="0">
                <a:effectLst/>
              </a:rPr>
              <a:t>t</a:t>
            </a:r>
            <a:r>
              <a:rPr lang="en-US" sz="1400" dirty="0">
                <a:effectLst/>
              </a:rPr>
              <a:t>ı</a:t>
            </a:r>
            <a:r>
              <a:rPr lang="tr-TR" sz="1400" dirty="0" err="1">
                <a:effectLst/>
              </a:rPr>
              <a:t>lmal</a:t>
            </a:r>
            <a:r>
              <a:rPr lang="en-US" sz="1400" dirty="0">
                <a:effectLst/>
              </a:rPr>
              <a:t>ı</a:t>
            </a:r>
            <a:r>
              <a:rPr lang="tr-TR" sz="1400" dirty="0">
                <a:effectLst/>
              </a:rPr>
              <a:t>d</a:t>
            </a:r>
            <a:r>
              <a:rPr lang="en-US" sz="1400" dirty="0">
                <a:effectLst/>
              </a:rPr>
              <a:t>ı</a:t>
            </a:r>
            <a:r>
              <a:rPr lang="tr-TR" sz="1400" dirty="0">
                <a:effectLst/>
              </a:rPr>
              <a:t>r. Sigorta </a:t>
            </a:r>
            <a:r>
              <a:rPr lang="en-US" sz="1400" dirty="0">
                <a:effectLst/>
              </a:rPr>
              <a:t>ş</a:t>
            </a:r>
            <a:r>
              <a:rPr lang="tr-TR" sz="1400" dirty="0" err="1">
                <a:effectLst/>
              </a:rPr>
              <a:t>irketi</a:t>
            </a:r>
            <a:r>
              <a:rPr lang="tr-TR" sz="1400" dirty="0"/>
              <a:t> </a:t>
            </a:r>
            <a:r>
              <a:rPr lang="tr-TR" sz="1400" dirty="0">
                <a:effectLst/>
              </a:rPr>
              <a:t>ödeme tarihi itibar</a:t>
            </a:r>
            <a:r>
              <a:rPr lang="en-US" sz="1400" dirty="0">
                <a:effectLst/>
              </a:rPr>
              <a:t>ı</a:t>
            </a:r>
            <a:r>
              <a:rPr lang="tr-TR" sz="1400" dirty="0" err="1">
                <a:effectLst/>
              </a:rPr>
              <a:t>yla</a:t>
            </a:r>
            <a:r>
              <a:rPr lang="tr-TR" sz="1400" dirty="0">
                <a:effectLst/>
              </a:rPr>
              <a:t> kusur indirimli toplam tazminat tutar</a:t>
            </a:r>
            <a:r>
              <a:rPr lang="en-US" sz="1400" dirty="0">
                <a:effectLst/>
              </a:rPr>
              <a:t>ı</a:t>
            </a:r>
            <a:r>
              <a:rPr lang="tr-TR" sz="1400" dirty="0"/>
              <a:t> </a:t>
            </a:r>
            <a:r>
              <a:rPr lang="tr-TR" sz="1400" dirty="0">
                <a:effectLst/>
              </a:rPr>
              <a:t>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p>
          <a:p>
            <a:endParaRPr lang="tr-TR" dirty="0">
              <a:effectLst/>
            </a:endParaRPr>
          </a:p>
          <a:p>
            <a:r>
              <a:rPr lang="tr-TR" sz="1400" u="sng" dirty="0">
                <a:effectLst/>
              </a:rPr>
              <a:t>Hesap Tarihi </a:t>
            </a:r>
            <a:r>
              <a:rPr lang="en-US" sz="1400" u="sng" dirty="0">
                <a:effectLst/>
              </a:rPr>
              <a:t>İ</a:t>
            </a:r>
            <a:r>
              <a:rPr lang="tr-TR" sz="1400" u="sng" dirty="0" err="1">
                <a:effectLst/>
              </a:rPr>
              <a:t>tibar</a:t>
            </a:r>
            <a:r>
              <a:rPr lang="en-US" sz="1400" u="sng" dirty="0">
                <a:effectLst/>
              </a:rPr>
              <a:t>ı</a:t>
            </a:r>
            <a:r>
              <a:rPr lang="tr-TR" sz="1400" u="sng" dirty="0" err="1">
                <a:effectLst/>
              </a:rPr>
              <a:t>yla</a:t>
            </a:r>
            <a:r>
              <a:rPr lang="tr-TR" sz="1400" u="sng" dirty="0">
                <a:effectLst/>
              </a:rPr>
              <a:t> Kusur </a:t>
            </a:r>
            <a:r>
              <a:rPr lang="en-US" sz="1400" u="sng" dirty="0">
                <a:effectLst/>
              </a:rPr>
              <a:t>İ</a:t>
            </a:r>
            <a:r>
              <a:rPr lang="tr-TR" sz="1400" u="sng" dirty="0" err="1">
                <a:effectLst/>
              </a:rPr>
              <a:t>ndirimli</a:t>
            </a:r>
            <a:r>
              <a:rPr lang="tr-TR" sz="1400" u="sng" dirty="0">
                <a:effectLst/>
              </a:rPr>
              <a:t> Toplam IGT </a:t>
            </a:r>
            <a:r>
              <a:rPr lang="tr-TR" sz="1400" u="sng" dirty="0" err="1">
                <a:effectLst/>
              </a:rPr>
              <a:t>Hesab</a:t>
            </a:r>
            <a:r>
              <a:rPr lang="en-US" sz="1400" u="sng" dirty="0">
                <a:effectLst/>
              </a:rPr>
              <a:t>ı</a:t>
            </a:r>
            <a:r>
              <a:rPr lang="tr-TR" sz="1400" u="sng" dirty="0">
                <a:effectLst/>
              </a:rPr>
              <a:t>:</a:t>
            </a:r>
            <a:br>
              <a:rPr lang="tr-TR" dirty="0">
                <a:effectLst/>
              </a:rPr>
            </a:br>
            <a:endParaRPr lang="tr-TR" dirty="0">
              <a:effectLst/>
            </a:endParaRPr>
          </a:p>
          <a:p>
            <a:r>
              <a:rPr lang="tr-TR" sz="1400" dirty="0"/>
              <a:t>				</a:t>
            </a:r>
            <a:r>
              <a:rPr lang="tr-TR" sz="1400" dirty="0">
                <a:effectLst/>
              </a:rPr>
              <a:t>174.178,41 TL x 0,75 = 130.633, 81 TL</a:t>
            </a:r>
          </a:p>
          <a:p>
            <a:endParaRPr lang="tr-TR" sz="1400" dirty="0"/>
          </a:p>
          <a:p>
            <a:endParaRPr lang="tr-TR" dirty="0"/>
          </a:p>
        </p:txBody>
      </p:sp>
    </p:spTree>
    <p:extLst>
      <p:ext uri="{BB962C8B-B14F-4D97-AF65-F5344CB8AC3E}">
        <p14:creationId xmlns:p14="http://schemas.microsoft.com/office/powerpoint/2010/main" val="387863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84E41B0-D031-CD36-0F53-671FA08F4A2E}"/>
              </a:ext>
            </a:extLst>
          </p:cNvPr>
          <p:cNvSpPr txBox="1"/>
          <p:nvPr/>
        </p:nvSpPr>
        <p:spPr>
          <a:xfrm>
            <a:off x="845820" y="868680"/>
            <a:ext cx="10500360" cy="5047536"/>
          </a:xfrm>
          <a:prstGeom prst="rect">
            <a:avLst/>
          </a:prstGeom>
          <a:noFill/>
        </p:spPr>
        <p:txBody>
          <a:bodyPr wrap="square" rtlCol="0">
            <a:spAutoFit/>
          </a:bodyPr>
          <a:lstStyle/>
          <a:p>
            <a:r>
              <a:rPr lang="tr-TR" b="0" i="0" u="sng" dirty="0">
                <a:effectLst/>
              </a:rPr>
              <a:t>Kaza Tarihi itibarıyla Kusur İndirimli Toplam İGT Hesabı:</a:t>
            </a:r>
          </a:p>
          <a:p>
            <a:br>
              <a:rPr lang="tr-TR" dirty="0"/>
            </a:br>
            <a:r>
              <a:rPr lang="tr-TR" dirty="0"/>
              <a:t>	</a:t>
            </a:r>
            <a:r>
              <a:rPr lang="tr-TR" sz="1400" b="0" i="0" dirty="0">
                <a:effectLst/>
              </a:rPr>
              <a:t>Kaza tarihi itibarıyla kusur indirimli toplam iş göremezlik tazminatı aşağıdaki şekilde hesaplanmıştır.</a:t>
            </a:r>
          </a:p>
          <a:p>
            <a:endParaRPr lang="tr-TR" sz="1400" dirty="0"/>
          </a:p>
          <a:p>
            <a:r>
              <a:rPr lang="tr-TR" sz="1400" b="0" i="0" dirty="0">
                <a:effectLst/>
                <a:latin typeface="-apple-system"/>
              </a:rPr>
              <a:t>                                                                      146.489,19 TL x 0,75 = 109.866, 89 TL</a:t>
            </a:r>
            <a:endParaRPr lang="tr-TR" sz="1400" dirty="0">
              <a:latin typeface="-apple-system"/>
            </a:endParaRPr>
          </a:p>
          <a:p>
            <a:r>
              <a:rPr lang="tr-TR" sz="1600" b="0" i="0" u="sng" dirty="0">
                <a:effectLst/>
                <a:latin typeface="-apple-system"/>
              </a:rPr>
              <a:t>Sigorta Şirketi Ödemesinin İndirimi:</a:t>
            </a:r>
            <a:br>
              <a:rPr lang="tr-TR" sz="1400" dirty="0"/>
            </a:br>
            <a:r>
              <a:rPr lang="tr-TR" sz="1400" dirty="0"/>
              <a:t>	</a:t>
            </a:r>
            <a:r>
              <a:rPr lang="tr-TR" sz="1400" b="0" i="0" dirty="0">
                <a:effectLst/>
                <a:latin typeface="-apple-system"/>
              </a:rPr>
              <a:t>Trafik kazası sonucu yaralanarak malul kalan Zeynep Esen Akın'a sigorta şirketi tarafından 18.02.2019 tarihinde 75.000,00 TL tutarında tazminat ödemesi yapılmıştır.</a:t>
            </a:r>
            <a:endParaRPr lang="tr-TR" sz="1400" dirty="0">
              <a:latin typeface="-apple-system"/>
            </a:endParaRPr>
          </a:p>
          <a:p>
            <a:r>
              <a:rPr lang="tr-TR" sz="1400" b="0" i="0" dirty="0">
                <a:effectLst/>
                <a:latin typeface="-apple-system"/>
              </a:rPr>
              <a:t>	Sigorta şirketi ödemesinin dava tarihi öncesi yapıldığı durumda, hesap ve kaza tarihi itibarıyla bakiye iş göremezlik tazminatı şu şekilde elde edilir:</a:t>
            </a:r>
          </a:p>
          <a:p>
            <a:endParaRPr lang="tr-TR" sz="1400" dirty="0">
              <a:latin typeface="-apple-system"/>
            </a:endParaRPr>
          </a:p>
          <a:p>
            <a:r>
              <a:rPr lang="tr-TR" sz="1400" b="0" i="0" dirty="0">
                <a:effectLst/>
                <a:latin typeface="-apple-system"/>
              </a:rPr>
              <a:t>Hesap Tarihi Bakiye İGT =</a:t>
            </a:r>
          </a:p>
          <a:p>
            <a:r>
              <a:rPr lang="tr-TR" sz="1400" dirty="0">
                <a:latin typeface="-apple-system"/>
              </a:rPr>
              <a:t>			</a:t>
            </a:r>
            <a:r>
              <a:rPr lang="tr-TR" sz="1400" b="0" i="0" dirty="0">
                <a:effectLst/>
                <a:latin typeface="-apple-system"/>
              </a:rPr>
              <a:t>Hesap Tarihi Kusur İndirimli İGT  - Sigorta Şirketi Ödemesi x (1 + (i × t₁))</a:t>
            </a:r>
            <a:br>
              <a:rPr lang="tr-TR" sz="1400" dirty="0"/>
            </a:br>
            <a:br>
              <a:rPr lang="tr-TR" sz="1400" dirty="0"/>
            </a:br>
            <a:r>
              <a:rPr lang="tr-TR" sz="1400" dirty="0"/>
              <a:t>			</a:t>
            </a:r>
            <a:r>
              <a:rPr lang="tr-TR" sz="1400" b="0" i="0" dirty="0">
                <a:effectLst/>
                <a:latin typeface="-apple-system"/>
              </a:rPr>
              <a:t>Kaza Tarihi Bakiye İGT= Kaza Tarihi Kusur İndirimli İGT - Sigorta Şirketi Ödemesi x (1 + (</a:t>
            </a:r>
            <a:r>
              <a:rPr lang="tr-TR" sz="1400" b="0" i="0" dirty="0" err="1">
                <a:effectLst/>
                <a:latin typeface="-apple-system"/>
              </a:rPr>
              <a:t>ixt</a:t>
            </a:r>
            <a:r>
              <a:rPr lang="tr-TR" sz="1400" b="0" i="0" dirty="0">
                <a:effectLst/>
                <a:latin typeface="-apple-system"/>
              </a:rPr>
              <a:t>₂))</a:t>
            </a:r>
          </a:p>
          <a:p>
            <a:r>
              <a:rPr lang="tr-TR" sz="1400" b="0" i="0" dirty="0">
                <a:effectLst/>
              </a:rPr>
              <a:t>Bu dava dosyasında,</a:t>
            </a:r>
            <a:br>
              <a:rPr lang="tr-TR" sz="1400" dirty="0"/>
            </a:br>
            <a:r>
              <a:rPr lang="tr-TR" sz="1400" dirty="0"/>
              <a:t>-</a:t>
            </a:r>
            <a:r>
              <a:rPr lang="tr-TR" sz="1400" b="0" i="0" dirty="0">
                <a:effectLst/>
              </a:rPr>
              <a:t>t₁, 18.02.2019 sigorta şirketi ödeme tarihi ile 03.02.2020 güncel hesap tarihi arasındaki geçen süre, 0,958904 yıl (18.02.2019 - 03.02.2020 arası 350 gün olduğundan, 350/365 = 0,958904 yıl)</a:t>
            </a:r>
            <a:br>
              <a:rPr lang="tr-TR" sz="1400" dirty="0"/>
            </a:br>
            <a:br>
              <a:rPr lang="tr-TR" sz="1400" dirty="0"/>
            </a:br>
            <a:r>
              <a:rPr lang="tr-TR" sz="1400" dirty="0"/>
              <a:t>-</a:t>
            </a:r>
            <a:r>
              <a:rPr lang="tr-TR" sz="1400" b="0" i="0" dirty="0">
                <a:effectLst/>
              </a:rPr>
              <a:t>t2 ise 01.09.2017 kaza tarihi ile 18.02.2019 sigorta şirketi ödeme tarihi arasındaki geçen süre, 1, 465753 yıl (01.09.2017 - 18.02.2019 arası 1 yıl 170 gün olduğundan, 1+ 170/365 = 1, 465753 yıl)</a:t>
            </a:r>
            <a:br>
              <a:rPr lang="tr-TR" sz="1400" dirty="0"/>
            </a:br>
            <a:r>
              <a:rPr lang="tr-TR" sz="1400" b="0" i="0" dirty="0">
                <a:effectLst/>
              </a:rPr>
              <a:t>belirlenmiştir.</a:t>
            </a:r>
            <a:endParaRPr lang="tr-TR" sz="1400" dirty="0"/>
          </a:p>
        </p:txBody>
      </p:sp>
    </p:spTree>
    <p:extLst>
      <p:ext uri="{BB962C8B-B14F-4D97-AF65-F5344CB8AC3E}">
        <p14:creationId xmlns:p14="http://schemas.microsoft.com/office/powerpoint/2010/main" val="41009131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8391047-9846-6631-1286-16C994F3027C}"/>
              </a:ext>
            </a:extLst>
          </p:cNvPr>
          <p:cNvSpPr txBox="1"/>
          <p:nvPr/>
        </p:nvSpPr>
        <p:spPr>
          <a:xfrm>
            <a:off x="1059180" y="807720"/>
            <a:ext cx="10507980" cy="4216539"/>
          </a:xfrm>
          <a:prstGeom prst="rect">
            <a:avLst/>
          </a:prstGeom>
          <a:noFill/>
        </p:spPr>
        <p:txBody>
          <a:bodyPr wrap="square" rtlCol="0">
            <a:spAutoFit/>
          </a:bodyPr>
          <a:lstStyle/>
          <a:p>
            <a:r>
              <a:rPr lang="tr-TR" b="0" i="0" dirty="0">
                <a:effectLst/>
              </a:rPr>
              <a:t>F. Bakiye Nihai Tazminat</a:t>
            </a:r>
          </a:p>
          <a:p>
            <a:endParaRPr lang="tr-TR" sz="1600" b="0" i="0" dirty="0">
              <a:effectLst/>
            </a:endParaRPr>
          </a:p>
          <a:p>
            <a:r>
              <a:rPr lang="tr-TR" sz="1600" b="0" i="0" dirty="0">
                <a:effectLst/>
              </a:rPr>
              <a:t>Hesap Tarihi İtibarıyla Kusur İndirimli Bakiye İGT Hesabı: </a:t>
            </a:r>
            <a:br>
              <a:rPr lang="tr-TR" sz="1600" dirty="0"/>
            </a:br>
            <a:endParaRPr lang="tr-TR" sz="1600" dirty="0"/>
          </a:p>
          <a:p>
            <a:r>
              <a:rPr lang="tr-TR" sz="1400" b="0" i="0" dirty="0">
                <a:effectLst/>
              </a:rPr>
              <a:t>	Hesap tarihi itibarıyla kusur indirimli bakiye iş göremezlik tazminat tutarı aşağıdaki şekilde hesaplanmıştır.</a:t>
            </a:r>
            <a:br>
              <a:rPr lang="tr-TR" sz="1400" dirty="0"/>
            </a:br>
            <a:br>
              <a:rPr lang="tr-TR" sz="1400" dirty="0"/>
            </a:br>
            <a:r>
              <a:rPr lang="tr-TR" sz="1400" dirty="0"/>
              <a:t>                                           </a:t>
            </a:r>
            <a:r>
              <a:rPr lang="tr-TR" sz="1400" b="0" i="0" dirty="0">
                <a:effectLst/>
                <a:latin typeface="-apple-system"/>
              </a:rPr>
              <a:t>= 130.633,81 TL - 75.000, 00 TL × 1/(1+(0, 09 × 0, 958904 yıl))</a:t>
            </a:r>
            <a:endParaRPr lang="tr-TR" sz="1400" dirty="0"/>
          </a:p>
          <a:p>
            <a:r>
              <a:rPr lang="tr-TR" sz="1400" dirty="0"/>
              <a:t> 				      =</a:t>
            </a:r>
            <a:r>
              <a:rPr lang="tr-TR" sz="1400" b="0" i="0" dirty="0">
                <a:effectLst/>
                <a:latin typeface="-apple-system"/>
              </a:rPr>
              <a:t> 130.633,81 TL - 81.472, 60 TL</a:t>
            </a:r>
          </a:p>
          <a:p>
            <a:r>
              <a:rPr lang="tr-TR" sz="1400" dirty="0">
                <a:latin typeface="-apple-system"/>
              </a:rPr>
              <a:t>				       </a:t>
            </a:r>
            <a:r>
              <a:rPr lang="tr-TR" sz="1400" b="0" i="0" dirty="0">
                <a:effectLst/>
                <a:latin typeface="-apple-system"/>
              </a:rPr>
              <a:t>= 49.161,21 TL</a:t>
            </a:r>
          </a:p>
          <a:p>
            <a:endParaRPr lang="tr-TR" sz="1400" dirty="0">
              <a:latin typeface="-apple-system"/>
            </a:endParaRPr>
          </a:p>
          <a:p>
            <a:endParaRPr lang="tr-TR" dirty="0"/>
          </a:p>
          <a:p>
            <a:r>
              <a:rPr lang="tr-TR" sz="1600" b="0" i="0" dirty="0">
                <a:effectLst/>
                <a:latin typeface="-apple-system"/>
              </a:rPr>
              <a:t>Kaza Tarihi İtibarıyla Kusur İndirimli Bakiye İGT Hesabı:</a:t>
            </a:r>
          </a:p>
          <a:p>
            <a:br>
              <a:rPr lang="tr-TR" sz="1400" dirty="0"/>
            </a:br>
            <a:r>
              <a:rPr lang="tr-TR" sz="1400" dirty="0"/>
              <a:t>	</a:t>
            </a:r>
            <a:r>
              <a:rPr lang="tr-TR" sz="1400" b="0" i="0" dirty="0">
                <a:effectLst/>
                <a:latin typeface="-apple-system"/>
              </a:rPr>
              <a:t>Kaza tarihi itibarıyla kusur indirimli bakiye iş göremezlik tazminat tutarı aşağıdaki şekilde hesaplanmıştır.</a:t>
            </a:r>
            <a:br>
              <a:rPr lang="tr-TR" sz="1400" dirty="0"/>
            </a:br>
            <a:r>
              <a:rPr lang="tr-TR" sz="1400" dirty="0"/>
              <a:t>          </a:t>
            </a:r>
          </a:p>
          <a:p>
            <a:r>
              <a:rPr lang="tr-TR" sz="1400" dirty="0"/>
              <a:t>                                          =109.866,69 – 75.000,00 x 1/(1+(0,09 x 1,465753))</a:t>
            </a:r>
          </a:p>
          <a:p>
            <a:r>
              <a:rPr lang="tr-TR" sz="1400" dirty="0"/>
              <a:t>                                          = 109.866- 66.259,23</a:t>
            </a:r>
          </a:p>
          <a:p>
            <a:r>
              <a:rPr lang="tr-TR" sz="1400" dirty="0"/>
              <a:t> 	                                 = 43.607,66 TL</a:t>
            </a:r>
          </a:p>
        </p:txBody>
      </p:sp>
    </p:spTree>
    <p:extLst>
      <p:ext uri="{BB962C8B-B14F-4D97-AF65-F5344CB8AC3E}">
        <p14:creationId xmlns:p14="http://schemas.microsoft.com/office/powerpoint/2010/main" val="1009551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69575FB3-6BF6-468D-40F3-3A78BB5CE830}"/>
              </a:ext>
            </a:extLst>
          </p:cNvPr>
          <p:cNvSpPr txBox="1"/>
          <p:nvPr/>
        </p:nvSpPr>
        <p:spPr>
          <a:xfrm>
            <a:off x="655320" y="1409700"/>
            <a:ext cx="10675620" cy="2492990"/>
          </a:xfrm>
          <a:prstGeom prst="rect">
            <a:avLst/>
          </a:prstGeom>
          <a:noFill/>
        </p:spPr>
        <p:txBody>
          <a:bodyPr wrap="square" rtlCol="0">
            <a:spAutoFit/>
          </a:bodyPr>
          <a:lstStyle/>
          <a:p>
            <a:r>
              <a:rPr lang="tr-TR" dirty="0"/>
              <a:t>G.</a:t>
            </a:r>
            <a:r>
              <a:rPr lang="tr-TR" b="0" i="0" dirty="0">
                <a:effectLst/>
              </a:rPr>
              <a:t> Poliçe Limitlerinin Kontrol Edilmesi</a:t>
            </a:r>
          </a:p>
          <a:p>
            <a:br>
              <a:rPr lang="tr-TR" dirty="0"/>
            </a:br>
            <a:r>
              <a:rPr lang="tr-TR" dirty="0"/>
              <a:t>	</a:t>
            </a:r>
            <a:r>
              <a:rPr lang="tr-TR" sz="1400" b="0" i="0" dirty="0">
                <a:effectLst/>
              </a:rPr>
              <a:t>Davalı sigorta şirketi tarafından düzenlenen Karayolları Motorlu Araçlar Zorunlu Mali Sorumluluk Sigortası poliçesinin kaza tarihi itibarıyla (01.09.2017) teminat limiti 330.000,00 TL'dir. Bununla birlikte sigorta şirketi 18.02.2019 tarihinde 75.000,00TL</a:t>
            </a:r>
            <a:br>
              <a:rPr lang="tr-TR" sz="1400" dirty="0"/>
            </a:br>
            <a:r>
              <a:rPr lang="tr-TR" sz="1400" b="0" i="0" dirty="0">
                <a:effectLst/>
              </a:rPr>
              <a:t>tutarında ödeme yapmış olup, davalı sigorta şirketi hesaplanan tazminat tutarından kalan teminat limiti dahilinde sorumlu olacaktır. </a:t>
            </a:r>
          </a:p>
          <a:p>
            <a:r>
              <a:rPr lang="tr-TR" sz="1400" dirty="0"/>
              <a:t>	</a:t>
            </a:r>
            <a:r>
              <a:rPr lang="tr-TR" sz="1400" b="0" i="0" dirty="0">
                <a:effectLst/>
              </a:rPr>
              <a:t>Zeynep Esen Akın için Progresif Rant Yöntemi' ne göre kaza tarihi itibarıyla hesaplanan 43.607,66 TL bakiye iş göremezlik tazminat tutarının, teminat limiti dahilinde kaldığı görülmüştür.</a:t>
            </a:r>
          </a:p>
          <a:p>
            <a:r>
              <a:rPr lang="tr-TR" sz="1400" dirty="0"/>
              <a:t>	Sonuç olarak , Progresif Rant Yöntemine göre hesaplanan tazminat tutarları özeti aşağıdaki tabloda sunulmuştur.</a:t>
            </a:r>
          </a:p>
          <a:p>
            <a:endParaRPr lang="tr-TR" dirty="0"/>
          </a:p>
        </p:txBody>
      </p:sp>
      <p:pic>
        <p:nvPicPr>
          <p:cNvPr id="6" name="Resim 5" descr="metin, yazı tipi, ekran görüntüsü, siyah içeren bir resim&#10;&#10;Açıklama otomatik olarak oluşturuldu">
            <a:extLst>
              <a:ext uri="{FF2B5EF4-FFF2-40B4-BE49-F238E27FC236}">
                <a16:creationId xmlns:a16="http://schemas.microsoft.com/office/drawing/2014/main" id="{FF13FB0A-B71E-392D-F1A7-2BBEA2ECD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 y="3779520"/>
            <a:ext cx="7794308" cy="1313497"/>
          </a:xfrm>
          <a:prstGeom prst="rect">
            <a:avLst/>
          </a:prstGeom>
        </p:spPr>
      </p:pic>
    </p:spTree>
    <p:extLst>
      <p:ext uri="{BB962C8B-B14F-4D97-AF65-F5344CB8AC3E}">
        <p14:creationId xmlns:p14="http://schemas.microsoft.com/office/powerpoint/2010/main" val="29501712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05D19063-A589-08C0-8ED1-D58254B8CBC2}"/>
              </a:ext>
            </a:extLst>
          </p:cNvPr>
          <p:cNvSpPr txBox="1"/>
          <p:nvPr/>
        </p:nvSpPr>
        <p:spPr>
          <a:xfrm>
            <a:off x="548640" y="868680"/>
            <a:ext cx="9083040" cy="4216539"/>
          </a:xfrm>
          <a:prstGeom prst="rect">
            <a:avLst/>
          </a:prstGeom>
          <a:noFill/>
        </p:spPr>
        <p:txBody>
          <a:bodyPr wrap="square" rtlCol="0">
            <a:spAutoFit/>
          </a:bodyPr>
          <a:lstStyle/>
          <a:p>
            <a:r>
              <a:rPr lang="tr-TR" b="0" i="0" dirty="0" err="1">
                <a:effectLst/>
              </a:rPr>
              <a:t>Aktüeryal</a:t>
            </a:r>
            <a:r>
              <a:rPr lang="tr-TR" b="0" i="0" dirty="0">
                <a:effectLst/>
              </a:rPr>
              <a:t> Yöntem- Bakiye Ömür ve Bilinen Gelir Yaklaşımı</a:t>
            </a:r>
            <a:br>
              <a:rPr lang="tr-TR" dirty="0"/>
            </a:br>
            <a:r>
              <a:rPr lang="tr-TR" dirty="0"/>
              <a:t>	</a:t>
            </a:r>
            <a:r>
              <a:rPr lang="tr-TR" sz="1400" b="0" i="0" dirty="0">
                <a:effectLst/>
              </a:rPr>
              <a:t>Sigorta şirketi ödeme tarihindeki verilere göre davacının zararının karşılanıp</a:t>
            </a:r>
            <a:br>
              <a:rPr lang="tr-TR" sz="1400" dirty="0"/>
            </a:br>
            <a:r>
              <a:rPr lang="tr-TR" sz="1400" b="0" i="0" dirty="0">
                <a:effectLst/>
              </a:rPr>
              <a:t>karşılanmadığı belirlenirken, öncelikle hesaplama tarihi olarak sigorta şirketi ödeme tarihi</a:t>
            </a:r>
            <a:br>
              <a:rPr lang="tr-TR" sz="1400" dirty="0"/>
            </a:br>
            <a:r>
              <a:rPr lang="tr-TR" sz="1400" b="0" i="0" dirty="0">
                <a:effectLst/>
              </a:rPr>
              <a:t>olan 18.02.2019 alınmıştır.</a:t>
            </a:r>
          </a:p>
          <a:p>
            <a:br>
              <a:rPr lang="tr-TR" sz="1400" dirty="0"/>
            </a:br>
            <a:r>
              <a:rPr lang="tr-TR" sz="1600" b="0" i="0" dirty="0">
                <a:effectLst/>
              </a:rPr>
              <a:t>I. Sigorta Şirketi Ödeme Tarihindeki Verilere Göre Yapılan İş Göremezlik Tazminatı Hesabı</a:t>
            </a:r>
            <a:endParaRPr lang="tr-TR" sz="1400" b="0" i="0" dirty="0">
              <a:effectLst/>
            </a:endParaRPr>
          </a:p>
          <a:p>
            <a:pPr marL="342900" indent="-342900">
              <a:buAutoNum type="alphaUcPeriod"/>
            </a:pPr>
            <a:r>
              <a:rPr lang="tr-TR" sz="1600" b="0" i="0" dirty="0">
                <a:effectLst/>
              </a:rPr>
              <a:t>Tazminat Süresinin Belirlenmesi</a:t>
            </a:r>
            <a:br>
              <a:rPr lang="tr-TR" sz="1400" dirty="0"/>
            </a:br>
            <a:endParaRPr lang="tr-TR" sz="1400" dirty="0"/>
          </a:p>
          <a:p>
            <a:r>
              <a:rPr lang="tr-TR" sz="1400" dirty="0"/>
              <a:t>	</a:t>
            </a:r>
            <a:r>
              <a:rPr lang="tr-TR" sz="1400" b="0" i="0" dirty="0">
                <a:effectLst/>
              </a:rPr>
              <a:t>Zeynep Esen Akın'ın 01.09.2017 kaza ve 18.02.2019 sigorta şirketi ödeme tarihleri itibarıyla yaşı ve TRH 2010 Kadın </a:t>
            </a:r>
            <a:r>
              <a:rPr lang="tr-TR" sz="1400" b="0" i="0" dirty="0" err="1">
                <a:effectLst/>
              </a:rPr>
              <a:t>Tablosu'na</a:t>
            </a:r>
            <a:r>
              <a:rPr lang="tr-TR" sz="1400" b="0" i="0" dirty="0">
                <a:effectLst/>
              </a:rPr>
              <a:t> göre beklenen yaşam süresi aşağıdaki tabloda gösterilmektedir.</a:t>
            </a:r>
          </a:p>
          <a:p>
            <a:endParaRPr lang="tr-TR" sz="1400" dirty="0"/>
          </a:p>
          <a:p>
            <a:endParaRPr lang="tr-TR" sz="1400" dirty="0"/>
          </a:p>
          <a:p>
            <a:endParaRPr lang="tr-TR" sz="1400" dirty="0"/>
          </a:p>
          <a:p>
            <a:endParaRPr lang="tr-TR" sz="1400" dirty="0"/>
          </a:p>
          <a:p>
            <a:endParaRPr lang="tr-TR" sz="1400" dirty="0"/>
          </a:p>
          <a:p>
            <a:r>
              <a:rPr lang="tr-TR" sz="1200" dirty="0"/>
              <a:t>Malul</a:t>
            </a:r>
            <a:r>
              <a:rPr lang="tr-TR" sz="1400" dirty="0"/>
              <a:t> kalan kişinin tazminat hesabını etkileyen durumların gösterildiği , malulün yaşı dikkate alınarak yaşam çizelgesi aşağıda verilmiştir.</a:t>
            </a:r>
            <a:endParaRPr lang="tr-TR" sz="1200" dirty="0"/>
          </a:p>
          <a:p>
            <a:endParaRPr lang="tr-TR" dirty="0"/>
          </a:p>
        </p:txBody>
      </p:sp>
      <p:pic>
        <p:nvPicPr>
          <p:cNvPr id="7" name="Resim 6" descr="metin, sayı, numara, yazı tipi, ekran görüntüsü içeren bir resim&#10;&#10;Açıklama otomatik olarak oluşturuldu">
            <a:extLst>
              <a:ext uri="{FF2B5EF4-FFF2-40B4-BE49-F238E27FC236}">
                <a16:creationId xmlns:a16="http://schemas.microsoft.com/office/drawing/2014/main" id="{C6D173D9-2B0A-F55C-9224-AD8EBB346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 y="3277415"/>
            <a:ext cx="6217920" cy="867865"/>
          </a:xfrm>
          <a:prstGeom prst="rect">
            <a:avLst/>
          </a:prstGeom>
        </p:spPr>
      </p:pic>
      <p:pic>
        <p:nvPicPr>
          <p:cNvPr id="9" name="Resim 8" descr="metin, çizgi, makbuz, sayı, numara içeren bir resim&#10;&#10;Açıklama otomatik olarak oluşturuldu">
            <a:extLst>
              <a:ext uri="{FF2B5EF4-FFF2-40B4-BE49-F238E27FC236}">
                <a16:creationId xmlns:a16="http://schemas.microsoft.com/office/drawing/2014/main" id="{A00CE9B0-8AAD-7DEC-967E-AB341B7D3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 y="4798579"/>
            <a:ext cx="6751320" cy="985001"/>
          </a:xfrm>
          <a:prstGeom prst="rect">
            <a:avLst/>
          </a:prstGeom>
        </p:spPr>
      </p:pic>
    </p:spTree>
    <p:extLst>
      <p:ext uri="{BB962C8B-B14F-4D97-AF65-F5344CB8AC3E}">
        <p14:creationId xmlns:p14="http://schemas.microsoft.com/office/powerpoint/2010/main" val="1941049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6193B294-C0BE-6922-69F6-03F510330927}"/>
              </a:ext>
            </a:extLst>
          </p:cNvPr>
          <p:cNvSpPr txBox="1"/>
          <p:nvPr/>
        </p:nvSpPr>
        <p:spPr>
          <a:xfrm>
            <a:off x="563880" y="944880"/>
            <a:ext cx="10911840" cy="5786199"/>
          </a:xfrm>
          <a:prstGeom prst="rect">
            <a:avLst/>
          </a:prstGeom>
          <a:noFill/>
        </p:spPr>
        <p:txBody>
          <a:bodyPr wrap="square" rtlCol="0">
            <a:spAutoFit/>
          </a:bodyPr>
          <a:lstStyle/>
          <a:p>
            <a:r>
              <a:rPr lang="tr-TR" sz="1200" dirty="0"/>
              <a:t>Malul kalan kişi için iş göremezlik tazminatı i kaza tarihinden sigorta şirketi ödemesi tarihine kadar olan dönem için işlemiş dönem sigorta şirketi ödeme tarihinden sonrası için ise işleyecek dönem olmak üzere iki ayrı dönem için hesaplanmıştır.</a:t>
            </a:r>
          </a:p>
          <a:p>
            <a:endParaRPr lang="tr-TR" sz="1200" b="0" i="0" dirty="0">
              <a:effectLst/>
            </a:endParaRPr>
          </a:p>
          <a:p>
            <a:r>
              <a:rPr lang="tr-TR" sz="1600" b="0" i="0" dirty="0">
                <a:effectLst/>
              </a:rPr>
              <a:t>B. İşlemiş Dönem IGT Hesabı (01.09.2017 - 17.02.2019)</a:t>
            </a:r>
            <a:br>
              <a:rPr lang="tr-TR" sz="1200" dirty="0"/>
            </a:br>
            <a:endParaRPr lang="tr-TR" sz="1200" dirty="0"/>
          </a:p>
          <a:p>
            <a:r>
              <a:rPr lang="tr-TR" sz="1200" b="0" i="0" dirty="0">
                <a:effectLst/>
              </a:rPr>
              <a:t>	</a:t>
            </a:r>
            <a:r>
              <a:rPr lang="tr-TR" sz="1400" b="0" i="0" dirty="0">
                <a:effectLst/>
              </a:rPr>
              <a:t>Zeynep Esen Akın'ın 01.09.2017-17.12.2019 tarihleri arasındaki işlemiş dönem gelirine ilişkin </a:t>
            </a:r>
            <a:r>
              <a:rPr lang="tr-TR" sz="1400" b="0" i="0" dirty="0" err="1">
                <a:effectLst/>
              </a:rPr>
              <a:t>AGİ'siz</a:t>
            </a:r>
            <a:r>
              <a:rPr lang="tr-TR" sz="1400" b="0" i="0" dirty="0">
                <a:effectLst/>
              </a:rPr>
              <a:t> net asgari ücret ve AGI tutarları, asgari ücretlerin değiştiği tarihler dikkate alınarak, aşağıdaki tabloda gösterilmiştir. İşlemiş dönem boyunca, Zeynep Esen Akın’ın geliri evli, eşi çalışan, çocuksuz durumuna uygun AGI tutarı göz önünde bulundurularak</a:t>
            </a:r>
            <a:br>
              <a:rPr lang="tr-TR" sz="1400" dirty="0"/>
            </a:br>
            <a:r>
              <a:rPr lang="tr-TR" sz="1400" dirty="0"/>
              <a:t>belirlenmiş </a:t>
            </a:r>
            <a:r>
              <a:rPr lang="tr-TR" sz="1400" b="0" i="0" dirty="0">
                <a:effectLst/>
              </a:rPr>
              <a:t>ve aşağıdaki tabloda gösterilmiştir.</a:t>
            </a:r>
          </a:p>
          <a:p>
            <a:endParaRPr lang="tr-TR" sz="1400" dirty="0"/>
          </a:p>
          <a:p>
            <a:endParaRPr lang="tr-TR" sz="1400" dirty="0"/>
          </a:p>
          <a:p>
            <a:endParaRPr lang="tr-TR" sz="1400" dirty="0"/>
          </a:p>
          <a:p>
            <a:endParaRPr lang="tr-TR" sz="1400" dirty="0"/>
          </a:p>
          <a:p>
            <a:endParaRPr lang="tr-TR" sz="1400" dirty="0"/>
          </a:p>
          <a:p>
            <a:r>
              <a:rPr lang="tr-TR" sz="1400" dirty="0">
                <a:latin typeface="-apple-system"/>
              </a:rPr>
              <a:t>İşlenmiş Dönem Net Gelir </a:t>
            </a:r>
          </a:p>
          <a:p>
            <a:r>
              <a:rPr lang="tr-TR" sz="1400" dirty="0">
                <a:latin typeface="-apple-system"/>
              </a:rPr>
              <a:t>                                          =</a:t>
            </a:r>
            <a:r>
              <a:rPr lang="tr-TR" sz="1400" b="0" i="0" dirty="0">
                <a:effectLst/>
                <a:latin typeface="-apple-system"/>
              </a:rPr>
              <a:t>(1.270,75 TL + 133,31 TL) x 4 ay + (1.450,91 TL + 152,21 TL) x 12 ay</a:t>
            </a:r>
            <a:r>
              <a:rPr lang="tr-TR" sz="1400" b="0" i="0" dirty="0">
                <a:solidFill>
                  <a:srgbClr val="5A5A5A"/>
                </a:solidFill>
                <a:effectLst/>
                <a:latin typeface="-apple-system"/>
              </a:rPr>
              <a:t> </a:t>
            </a:r>
            <a:r>
              <a:rPr lang="tr-TR" sz="1400" b="0" i="0" dirty="0">
                <a:effectLst/>
                <a:latin typeface="-apple-system"/>
              </a:rPr>
              <a:t>+ (1.829,02 TL + 191, 88 TL) x 1,566667 ay</a:t>
            </a:r>
            <a:endParaRPr lang="tr-TR" sz="1400" dirty="0">
              <a:latin typeface="-apple-system"/>
            </a:endParaRPr>
          </a:p>
          <a:p>
            <a:r>
              <a:rPr lang="tr-TR" sz="1400" b="0" i="0" dirty="0">
                <a:effectLst/>
                <a:latin typeface="-apple-system"/>
              </a:rPr>
              <a:t>                                          =</a:t>
            </a:r>
            <a:r>
              <a:rPr lang="tr-TR" sz="1400" b="0" i="0" dirty="0">
                <a:solidFill>
                  <a:srgbClr val="5A5A5A"/>
                </a:solidFill>
                <a:effectLst/>
                <a:latin typeface="-apple-system"/>
              </a:rPr>
              <a:t> </a:t>
            </a:r>
            <a:r>
              <a:rPr lang="tr-TR" sz="1400" b="0" i="0" dirty="0">
                <a:effectLst/>
                <a:latin typeface="-apple-system"/>
              </a:rPr>
              <a:t>5.616, 24 TL + 19.237, 44 TL + 3.166,08 TL</a:t>
            </a:r>
            <a:endParaRPr lang="tr-TR" sz="1400" dirty="0">
              <a:latin typeface="-apple-system"/>
            </a:endParaRPr>
          </a:p>
          <a:p>
            <a:r>
              <a:rPr lang="tr-TR" sz="1400" b="0" i="0" dirty="0">
                <a:effectLst/>
                <a:latin typeface="-apple-system"/>
              </a:rPr>
              <a:t>                                          =28.019,76 TL</a:t>
            </a:r>
          </a:p>
          <a:p>
            <a:endParaRPr lang="tr-TR" sz="1400" dirty="0">
              <a:latin typeface="-apple-system"/>
            </a:endParaRPr>
          </a:p>
          <a:p>
            <a:r>
              <a:rPr lang="tr-TR" sz="1400" b="0" i="0" dirty="0">
                <a:effectLst/>
                <a:latin typeface="-apple-system"/>
              </a:rPr>
              <a:t>İşlemiş Dönem Sürekli IGT Hesabı</a:t>
            </a:r>
            <a:br>
              <a:rPr lang="tr-TR" sz="1400" dirty="0"/>
            </a:br>
            <a:r>
              <a:rPr lang="tr-TR" sz="1400" dirty="0"/>
              <a:t>	</a:t>
            </a:r>
            <a:r>
              <a:rPr lang="tr-TR" sz="1200" b="0" i="0" dirty="0">
                <a:effectLst/>
                <a:latin typeface="-apple-system"/>
              </a:rPr>
              <a:t>İşlemiş dönem sürekli iş göremezlik tazminatı, hesaplanan dönem net geliri ile %38 sürekli iş göremezlik oranının çarpılmasıyla elde edilmektedir.</a:t>
            </a:r>
          </a:p>
          <a:p>
            <a:r>
              <a:rPr lang="tr-TR" sz="1400" dirty="0">
                <a:latin typeface="-apple-system"/>
              </a:rPr>
              <a:t> </a:t>
            </a:r>
          </a:p>
          <a:p>
            <a:r>
              <a:rPr lang="tr-TR" sz="1400" dirty="0">
                <a:latin typeface="-apple-system"/>
              </a:rPr>
              <a:t> </a:t>
            </a:r>
            <a:r>
              <a:rPr lang="tr-TR" sz="1400" b="0" i="0" dirty="0">
                <a:effectLst/>
                <a:latin typeface="-apple-system"/>
              </a:rPr>
              <a:t>İşlemiş Dönem Sürekli İGT</a:t>
            </a:r>
            <a:br>
              <a:rPr lang="tr-TR" sz="1400" dirty="0"/>
            </a:br>
            <a:r>
              <a:rPr lang="tr-TR" sz="1400" dirty="0"/>
              <a:t>                                        =</a:t>
            </a:r>
            <a:r>
              <a:rPr lang="tr-TR" sz="1400" b="0" i="0" dirty="0">
                <a:effectLst/>
                <a:latin typeface="-apple-system"/>
              </a:rPr>
              <a:t>Dönem Net Geliri x 0,38 iş göremezlik oranı</a:t>
            </a:r>
            <a:br>
              <a:rPr lang="tr-TR" sz="1400" dirty="0"/>
            </a:br>
            <a:r>
              <a:rPr lang="tr-TR" sz="1400" dirty="0"/>
              <a:t>                                        =</a:t>
            </a:r>
            <a:r>
              <a:rPr lang="tr-TR" sz="1400" b="0" i="0" dirty="0">
                <a:effectLst/>
                <a:latin typeface="-apple-system"/>
              </a:rPr>
              <a:t>28.019, 76 TL x 0,38</a:t>
            </a:r>
            <a:br>
              <a:rPr lang="tr-TR" sz="1400" dirty="0"/>
            </a:br>
            <a:r>
              <a:rPr lang="tr-TR" sz="1400" dirty="0"/>
              <a:t>                                        =</a:t>
            </a:r>
            <a:r>
              <a:rPr lang="tr-TR" sz="1400" b="0" i="0" dirty="0">
                <a:effectLst/>
                <a:latin typeface="-apple-system"/>
              </a:rPr>
              <a:t>10.647,51 TL</a:t>
            </a:r>
            <a:r>
              <a:rPr lang="tr-TR" sz="1400" dirty="0">
                <a:latin typeface="-apple-system"/>
              </a:rPr>
              <a:t>             </a:t>
            </a:r>
            <a:endParaRPr lang="tr-TR" sz="1400" dirty="0"/>
          </a:p>
          <a:p>
            <a:endParaRPr lang="tr-TR" sz="1200" dirty="0"/>
          </a:p>
        </p:txBody>
      </p:sp>
      <p:pic>
        <p:nvPicPr>
          <p:cNvPr id="6" name="Resim 5" descr="metin, gazete, yazı tipi, kağıt içeren bir resim&#10;&#10;Açıklama otomatik olarak oluşturuldu">
            <a:extLst>
              <a:ext uri="{FF2B5EF4-FFF2-40B4-BE49-F238E27FC236}">
                <a16:creationId xmlns:a16="http://schemas.microsoft.com/office/drawing/2014/main" id="{412AD186-E1B7-E214-53BA-2A44245B9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1" y="2849880"/>
            <a:ext cx="6370320" cy="899160"/>
          </a:xfrm>
          <a:prstGeom prst="rect">
            <a:avLst/>
          </a:prstGeom>
        </p:spPr>
      </p:pic>
    </p:spTree>
    <p:extLst>
      <p:ext uri="{BB962C8B-B14F-4D97-AF65-F5344CB8AC3E}">
        <p14:creationId xmlns:p14="http://schemas.microsoft.com/office/powerpoint/2010/main" val="7673071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D12D2D9-43C6-1FE7-2DA8-168963A8668E}"/>
              </a:ext>
            </a:extLst>
          </p:cNvPr>
          <p:cNvSpPr txBox="1"/>
          <p:nvPr/>
        </p:nvSpPr>
        <p:spPr>
          <a:xfrm>
            <a:off x="495300" y="642225"/>
            <a:ext cx="10782300" cy="4154984"/>
          </a:xfrm>
          <a:prstGeom prst="rect">
            <a:avLst/>
          </a:prstGeom>
          <a:noFill/>
        </p:spPr>
        <p:txBody>
          <a:bodyPr wrap="square" rtlCol="0">
            <a:spAutoFit/>
          </a:bodyPr>
          <a:lstStyle/>
          <a:p>
            <a:r>
              <a:rPr lang="tr-TR" b="0" i="0" dirty="0">
                <a:effectLst/>
                <a:latin typeface="-apple-system"/>
              </a:rPr>
              <a:t>C. İşleyecek Dönem İGT Hesabı (18.02.2019 tarihinden itibaren)</a:t>
            </a:r>
            <a:br>
              <a:rPr lang="tr-TR" dirty="0"/>
            </a:br>
            <a:r>
              <a:rPr lang="tr-TR" dirty="0"/>
              <a:t>	</a:t>
            </a:r>
            <a:r>
              <a:rPr lang="tr-TR" sz="1400" b="0" i="0" dirty="0">
                <a:effectLst/>
                <a:latin typeface="-apple-system"/>
              </a:rPr>
              <a:t>İşleyecek dönem, sigorta şirketi ödeme tarihindeki net gelir kullanılarak aktif ve pasif dönem olmak üzere iki kısımda incelenmiştir.</a:t>
            </a:r>
            <a:endParaRPr lang="tr-TR" sz="1400" dirty="0"/>
          </a:p>
          <a:p>
            <a:r>
              <a:rPr lang="tr-TR" sz="1400" b="0" i="0" dirty="0">
                <a:effectLst/>
                <a:latin typeface="-apple-system"/>
              </a:rPr>
              <a:t>	Zeynep Esen Akın'ın işleyecek dönem geliri aşağıdaki şekilde hesaplanır:</a:t>
            </a:r>
            <a:br>
              <a:rPr lang="tr-TR" sz="1400" dirty="0"/>
            </a:br>
            <a:endParaRPr lang="tr-TR" sz="1400" dirty="0"/>
          </a:p>
          <a:p>
            <a:r>
              <a:rPr lang="tr-TR" sz="1400" b="0" i="0" dirty="0">
                <a:effectLst/>
                <a:latin typeface="-apple-system"/>
              </a:rPr>
              <a:t>	Aktif dönem: Aktif dönem aylık net gelir, sigorta şirketi ödeme tarihinde yürürlükteki </a:t>
            </a:r>
            <a:r>
              <a:rPr lang="tr-TR" sz="1400" b="0" i="0" dirty="0" err="1">
                <a:effectLst/>
                <a:latin typeface="-apple-system"/>
              </a:rPr>
              <a:t>AGI'siz</a:t>
            </a:r>
            <a:r>
              <a:rPr lang="tr-TR" sz="1400" b="0" i="0" dirty="0">
                <a:effectLst/>
                <a:latin typeface="-apple-system"/>
              </a:rPr>
              <a:t> net asgari ücret olan 1.829, 02 TL ve evli, eşi çalışan, çocuksuz durumuna uygun AGİ tutarı olan 191,88 TL kullanılarak Eşitlik (3.7) yardımıyla elde edilmiştir. İşleyecek döneme ilişkin aktif dönem aylık net gelir tutarı aşağıdaki tabloda gösterilmektedir.</a:t>
            </a:r>
          </a:p>
          <a:p>
            <a:endParaRPr lang="tr-TR" sz="1400" dirty="0">
              <a:latin typeface="-apple-system"/>
            </a:endParaRPr>
          </a:p>
          <a:p>
            <a:endParaRPr lang="tr-TR" dirty="0"/>
          </a:p>
          <a:p>
            <a:endParaRPr lang="tr-TR" sz="1400" dirty="0"/>
          </a:p>
          <a:p>
            <a:r>
              <a:rPr lang="tr-TR" sz="1400" b="0" i="0" dirty="0">
                <a:effectLst/>
                <a:latin typeface="-apple-system"/>
              </a:rPr>
              <a:t>	Pasif dönem: Pasif dönem aylık net gelir, Eşitlik (3.2)'de belirtildiği üzere, sigorta şirketi ödeme tarihinde yürürlükteki </a:t>
            </a:r>
            <a:r>
              <a:rPr lang="tr-TR" sz="1400" b="0" i="0" dirty="0" err="1">
                <a:effectLst/>
                <a:latin typeface="-apple-system"/>
              </a:rPr>
              <a:t>AGI'siz</a:t>
            </a:r>
            <a:r>
              <a:rPr lang="tr-TR" sz="1400" b="0" i="0" dirty="0">
                <a:effectLst/>
                <a:latin typeface="-apple-system"/>
              </a:rPr>
              <a:t> net asgari ücret tutarı olan 1.829,02 TL'dir.</a:t>
            </a:r>
          </a:p>
          <a:p>
            <a:endParaRPr lang="tr-TR" sz="1400" dirty="0">
              <a:latin typeface="-apple-system"/>
            </a:endParaRPr>
          </a:p>
          <a:p>
            <a:r>
              <a:rPr lang="tr-TR" sz="1400" b="0" i="0" dirty="0">
                <a:effectLst/>
                <a:latin typeface="-apple-system"/>
              </a:rPr>
              <a:t>	Zeynep Esen Akın'ın işleyecek dönem net geliri, sigorta şirketi ödeme tarihinden yıl bitimine kalan 10,433333 ay ve 2 yıllık aktif dönem süresi ile 20 yıllık pasif dönem süresi dikkate alınarak aşağıdaki şekilde hesaplanmıştır.</a:t>
            </a:r>
          </a:p>
          <a:p>
            <a:endParaRPr lang="tr-TR" sz="1400" dirty="0"/>
          </a:p>
          <a:p>
            <a:endParaRPr lang="tr-TR" sz="1400" dirty="0"/>
          </a:p>
          <a:p>
            <a:r>
              <a:rPr lang="tr-TR" sz="1400" dirty="0"/>
              <a:t>İşleyecek Dönem Net Geliri</a:t>
            </a:r>
          </a:p>
        </p:txBody>
      </p:sp>
      <p:pic>
        <p:nvPicPr>
          <p:cNvPr id="6" name="Resim 5">
            <a:extLst>
              <a:ext uri="{FF2B5EF4-FFF2-40B4-BE49-F238E27FC236}">
                <a16:creationId xmlns:a16="http://schemas.microsoft.com/office/drawing/2014/main" id="{65D08275-D4D0-81EF-F6DA-E464985A2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693" y="2351723"/>
            <a:ext cx="5828348" cy="649904"/>
          </a:xfrm>
          <a:prstGeom prst="rect">
            <a:avLst/>
          </a:prstGeom>
        </p:spPr>
      </p:pic>
      <p:pic>
        <p:nvPicPr>
          <p:cNvPr id="8" name="Resim 7" descr="metin, mektup, harf, kağıt, yazı tipi içeren bir resim&#10;&#10;Açıklama otomatik olarak oluşturuldu">
            <a:extLst>
              <a:ext uri="{FF2B5EF4-FFF2-40B4-BE49-F238E27FC236}">
                <a16:creationId xmlns:a16="http://schemas.microsoft.com/office/drawing/2014/main" id="{BB550D41-5761-D2AA-6BA3-B43AFB6AA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1" y="4473001"/>
            <a:ext cx="4541520" cy="2104556"/>
          </a:xfrm>
          <a:prstGeom prst="rect">
            <a:avLst/>
          </a:prstGeom>
        </p:spPr>
      </p:pic>
    </p:spTree>
    <p:extLst>
      <p:ext uri="{BB962C8B-B14F-4D97-AF65-F5344CB8AC3E}">
        <p14:creationId xmlns:p14="http://schemas.microsoft.com/office/powerpoint/2010/main" val="13419910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E3A21755-4477-8BDA-B1A9-53576CA01185}"/>
              </a:ext>
            </a:extLst>
          </p:cNvPr>
          <p:cNvSpPr txBox="1"/>
          <p:nvPr/>
        </p:nvSpPr>
        <p:spPr>
          <a:xfrm>
            <a:off x="563880" y="2105561"/>
            <a:ext cx="10439400" cy="2646878"/>
          </a:xfrm>
          <a:prstGeom prst="rect">
            <a:avLst/>
          </a:prstGeom>
          <a:noFill/>
        </p:spPr>
        <p:txBody>
          <a:bodyPr wrap="square" rtlCol="0">
            <a:spAutoFit/>
          </a:bodyPr>
          <a:lstStyle/>
          <a:p>
            <a:r>
              <a:rPr lang="tr-TR" b="0" i="0" dirty="0">
                <a:effectLst/>
                <a:latin typeface="-apple-system"/>
              </a:rPr>
              <a:t>İşleyecek Dönem Sürekli İGT Hesabı:</a:t>
            </a:r>
            <a:br>
              <a:rPr lang="tr-TR" dirty="0"/>
            </a:br>
            <a:endParaRPr lang="tr-TR" dirty="0"/>
          </a:p>
          <a:p>
            <a:r>
              <a:rPr lang="tr-TR" sz="1400" b="0" i="0" dirty="0">
                <a:effectLst/>
                <a:latin typeface="-apple-system"/>
              </a:rPr>
              <a:t>	İşleyecek dönem sürekli iş göremezlik tazminatı, hesaplanan dönem net geliri ile %38 sürekli iş göremezlik oranının çarpılmasıyla elde edilmektedir.</a:t>
            </a:r>
          </a:p>
          <a:p>
            <a:endParaRPr lang="tr-TR" sz="1600" dirty="0">
              <a:latin typeface="-apple-system"/>
            </a:endParaRPr>
          </a:p>
          <a:p>
            <a:r>
              <a:rPr lang="tr-TR" sz="1600" b="0" i="0" dirty="0">
                <a:effectLst/>
                <a:latin typeface="-apple-system"/>
              </a:rPr>
              <a:t>İşleyecek Dönem Sürekli İGT</a:t>
            </a:r>
            <a:endParaRPr lang="tr-TR" sz="1600" dirty="0">
              <a:latin typeface="-apple-system"/>
            </a:endParaRPr>
          </a:p>
          <a:p>
            <a:r>
              <a:rPr lang="tr-TR" sz="1400" dirty="0">
                <a:latin typeface="-apple-system"/>
              </a:rPr>
              <a:t>				=</a:t>
            </a:r>
            <a:r>
              <a:rPr lang="tr-TR" sz="1400" b="0" i="0" dirty="0">
                <a:effectLst/>
                <a:latin typeface="-apple-system"/>
              </a:rPr>
              <a:t> Dönem Net Geliri x 0,38 iş göremezlik oranı</a:t>
            </a:r>
          </a:p>
          <a:p>
            <a:endParaRPr lang="tr-TR" sz="1400" dirty="0">
              <a:latin typeface="-apple-system"/>
            </a:endParaRPr>
          </a:p>
          <a:p>
            <a:r>
              <a:rPr lang="tr-TR" sz="1400" dirty="0">
                <a:latin typeface="-apple-system"/>
              </a:rPr>
              <a:t>				=</a:t>
            </a:r>
            <a:r>
              <a:rPr lang="tr-TR" sz="1400" b="0" i="0" dirty="0">
                <a:effectLst/>
                <a:latin typeface="-apple-system"/>
              </a:rPr>
              <a:t> 368.577,59 TL x 0,38</a:t>
            </a:r>
          </a:p>
          <a:p>
            <a:endParaRPr lang="tr-TR" sz="1400" dirty="0">
              <a:latin typeface="-apple-system"/>
            </a:endParaRPr>
          </a:p>
          <a:p>
            <a:r>
              <a:rPr lang="tr-TR" sz="1400" dirty="0">
                <a:latin typeface="-apple-system"/>
              </a:rPr>
              <a:t>				=</a:t>
            </a:r>
            <a:r>
              <a:rPr lang="tr-TR" sz="1400" b="0" i="0" dirty="0">
                <a:effectLst/>
                <a:latin typeface="-apple-system"/>
              </a:rPr>
              <a:t> 140.059,48 TL</a:t>
            </a:r>
            <a:endParaRPr lang="tr-TR" sz="1400" dirty="0"/>
          </a:p>
        </p:txBody>
      </p:sp>
    </p:spTree>
    <p:extLst>
      <p:ext uri="{BB962C8B-B14F-4D97-AF65-F5344CB8AC3E}">
        <p14:creationId xmlns:p14="http://schemas.microsoft.com/office/powerpoint/2010/main" val="40816208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C3E81A8-E83B-06A3-1A52-739AF6297D6C}"/>
              </a:ext>
            </a:extLst>
          </p:cNvPr>
          <p:cNvSpPr txBox="1"/>
          <p:nvPr/>
        </p:nvSpPr>
        <p:spPr>
          <a:xfrm>
            <a:off x="510540" y="1874728"/>
            <a:ext cx="11170920" cy="3108543"/>
          </a:xfrm>
          <a:prstGeom prst="rect">
            <a:avLst/>
          </a:prstGeom>
          <a:noFill/>
        </p:spPr>
        <p:txBody>
          <a:bodyPr wrap="square" rtlCol="0">
            <a:spAutoFit/>
          </a:bodyPr>
          <a:lstStyle/>
          <a:p>
            <a:r>
              <a:rPr lang="tr-TR" b="0" i="0" dirty="0">
                <a:effectLst/>
                <a:latin typeface="-apple-system"/>
              </a:rPr>
              <a:t>D. Toplam Tazminat</a:t>
            </a:r>
            <a:br>
              <a:rPr lang="tr-TR" dirty="0"/>
            </a:br>
            <a:r>
              <a:rPr lang="tr-TR" dirty="0"/>
              <a:t>	</a:t>
            </a:r>
            <a:r>
              <a:rPr lang="tr-TR" sz="1400" b="0" i="0" dirty="0">
                <a:effectLst/>
                <a:latin typeface="-apple-system"/>
              </a:rPr>
              <a:t>Malul kalan kişi için sigorta şirketi ödeme tarihi itibarıyla toplam tazminat tutarı aşağıdaki şekilde hesaplanmıştır.</a:t>
            </a:r>
            <a:br>
              <a:rPr lang="tr-TR" sz="1200" dirty="0"/>
            </a:br>
            <a:r>
              <a:rPr lang="tr-TR" sz="1600" b="0" i="0" dirty="0">
                <a:effectLst/>
                <a:latin typeface="-apple-system"/>
              </a:rPr>
              <a:t>Sigorta Şirketi Ödeme Tarihi İtibarıyla Kusur İndirimsiz Toplam İGT Hesabı:</a:t>
            </a:r>
            <a:br>
              <a:rPr lang="tr-TR" sz="1600" dirty="0"/>
            </a:br>
            <a:r>
              <a:rPr lang="tr-TR" sz="1400" b="0" i="0" dirty="0">
                <a:effectLst/>
                <a:latin typeface="-apple-system"/>
              </a:rPr>
              <a:t>Zeynep Esen Akın için 18.02.2019, sigorta şirketi ödeme tarihi itibarıyla;</a:t>
            </a:r>
          </a:p>
          <a:p>
            <a:br>
              <a:rPr lang="tr-TR" sz="1400" dirty="0"/>
            </a:br>
            <a:r>
              <a:rPr lang="tr-TR" sz="1400" dirty="0"/>
              <a:t>	-</a:t>
            </a:r>
            <a:r>
              <a:rPr lang="tr-TR" sz="1400" b="0" i="0" dirty="0">
                <a:effectLst/>
                <a:latin typeface="-apple-system"/>
              </a:rPr>
              <a:t>İşlemiş Dönem Sürekli İş Göremezlik Tazminatı = 10.647,51 TL,</a:t>
            </a:r>
          </a:p>
          <a:p>
            <a:br>
              <a:rPr lang="tr-TR" sz="1400" dirty="0"/>
            </a:br>
            <a:r>
              <a:rPr lang="tr-TR" sz="1400" dirty="0"/>
              <a:t>	-</a:t>
            </a:r>
            <a:r>
              <a:rPr lang="tr-TR" sz="1400" b="0" i="0" dirty="0">
                <a:effectLst/>
                <a:latin typeface="-apple-system"/>
              </a:rPr>
              <a:t>İşleyecek Dönem Sürekli İş Göremezlik Tazminatı = 140.059,48 </a:t>
            </a:r>
            <a:r>
              <a:rPr lang="tr-TR" sz="1400" b="0" i="0" dirty="0" err="1">
                <a:effectLst/>
                <a:latin typeface="-apple-system"/>
              </a:rPr>
              <a:t>TL'dir.mus</a:t>
            </a:r>
            <a:br>
              <a:rPr lang="tr-TR" sz="1400" dirty="0"/>
            </a:br>
            <a:r>
              <a:rPr lang="tr-TR" sz="1400" b="0" i="0" dirty="0">
                <a:effectLst/>
                <a:latin typeface="-apple-system"/>
              </a:rPr>
              <a:t>Sigorta şirketi ödeme tarihi itibarıyla kusur indirimsiz toplam iş göremezlik tazminat tutarı, işlemiş ve işleyecek dönem iş göremezlik tazminat tutarlarının toplamı olarak aşağıdaki şekilde hesaplanmıştır.</a:t>
            </a:r>
            <a:br>
              <a:rPr lang="tr-TR" sz="1400" dirty="0"/>
            </a:br>
            <a:r>
              <a:rPr lang="tr-TR" sz="1400" dirty="0"/>
              <a:t>             </a:t>
            </a:r>
          </a:p>
          <a:p>
            <a:r>
              <a:rPr lang="tr-TR" sz="1400" b="0" i="0" dirty="0">
                <a:effectLst/>
                <a:latin typeface="-apple-system"/>
              </a:rPr>
              <a:t>                                                          10.647,51 TL +140.059, 48 TL = 150.706,99 TL</a:t>
            </a:r>
            <a:br>
              <a:rPr lang="tr-TR" sz="1400" dirty="0"/>
            </a:br>
            <a:endParaRPr lang="tr-TR" dirty="0"/>
          </a:p>
        </p:txBody>
      </p:sp>
    </p:spTree>
    <p:extLst>
      <p:ext uri="{BB962C8B-B14F-4D97-AF65-F5344CB8AC3E}">
        <p14:creationId xmlns:p14="http://schemas.microsoft.com/office/powerpoint/2010/main" val="1748672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FBF48FE-ED78-5FC9-7062-FB7149E39A62}"/>
              </a:ext>
            </a:extLst>
          </p:cNvPr>
          <p:cNvSpPr txBox="1"/>
          <p:nvPr/>
        </p:nvSpPr>
        <p:spPr>
          <a:xfrm>
            <a:off x="769620" y="1382286"/>
            <a:ext cx="10652760" cy="4093428"/>
          </a:xfrm>
          <a:prstGeom prst="rect">
            <a:avLst/>
          </a:prstGeom>
          <a:noFill/>
        </p:spPr>
        <p:txBody>
          <a:bodyPr wrap="square" rtlCol="0">
            <a:spAutoFit/>
          </a:bodyPr>
          <a:lstStyle/>
          <a:p>
            <a:r>
              <a:rPr lang="tr-TR" b="0" i="0" dirty="0">
                <a:effectLst/>
              </a:rPr>
              <a:t>E. Zarardan İndirim Sebepleri ve Nihai Tazminat</a:t>
            </a:r>
          </a:p>
          <a:p>
            <a:br>
              <a:rPr lang="tr-TR" sz="1400" dirty="0"/>
            </a:br>
            <a:r>
              <a:rPr lang="tr-TR" sz="1600" b="0" i="0" u="sng" dirty="0">
                <a:effectLst/>
              </a:rPr>
              <a:t>Kusur İndirimi</a:t>
            </a:r>
            <a:br>
              <a:rPr lang="tr-TR" sz="1400" dirty="0"/>
            </a:br>
            <a:r>
              <a:rPr lang="tr-TR" sz="1400" dirty="0"/>
              <a:t>	</a:t>
            </a:r>
            <a:r>
              <a:rPr lang="tr-TR" sz="1400" dirty="0">
                <a:effectLst/>
              </a:rPr>
              <a:t>Dava </a:t>
            </a:r>
            <a:r>
              <a:rPr lang="tr-TR" sz="1400" dirty="0" err="1">
                <a:effectLst/>
              </a:rPr>
              <a:t>dosyas</a:t>
            </a:r>
            <a:r>
              <a:rPr lang="en-US" sz="1400" dirty="0">
                <a:effectLst/>
              </a:rPr>
              <a:t>ı</a:t>
            </a:r>
            <a:r>
              <a:rPr lang="tr-TR" sz="1400" dirty="0" err="1">
                <a:effectLst/>
              </a:rPr>
              <a:t>ndaki</a:t>
            </a:r>
            <a:r>
              <a:rPr lang="tr-TR" sz="1400" dirty="0">
                <a:effectLst/>
              </a:rPr>
              <a:t> bilgilerden, Zeynep Esen Ak</a:t>
            </a:r>
            <a:r>
              <a:rPr lang="en-US" sz="1400" dirty="0">
                <a:effectLst/>
              </a:rPr>
              <a:t>ı</a:t>
            </a:r>
            <a:r>
              <a:rPr lang="tr-TR" sz="1400" dirty="0">
                <a:effectLst/>
              </a:rPr>
              <a:t>n'</a:t>
            </a:r>
            <a:r>
              <a:rPr lang="en-US" sz="1400" dirty="0">
                <a:effectLst/>
              </a:rPr>
              <a:t>ı</a:t>
            </a:r>
            <a:r>
              <a:rPr lang="tr-TR" sz="1400" dirty="0">
                <a:effectLst/>
              </a:rPr>
              <a:t>n olayda %25 oran</a:t>
            </a:r>
            <a:r>
              <a:rPr lang="en-US" sz="1400" dirty="0">
                <a:effectLst/>
              </a:rPr>
              <a:t>ı</a:t>
            </a:r>
            <a:r>
              <a:rPr lang="tr-TR" sz="1400" dirty="0" err="1">
                <a:effectLst/>
              </a:rPr>
              <a:t>nda</a:t>
            </a:r>
            <a:r>
              <a:rPr lang="tr-TR" sz="1400" dirty="0">
                <a:effectLst/>
              </a:rPr>
              <a:t> ve </a:t>
            </a:r>
            <a:r>
              <a:rPr lang="tr-TR" sz="1400" dirty="0" err="1">
                <a:effectLst/>
              </a:rPr>
              <a:t>daval</a:t>
            </a:r>
            <a:r>
              <a:rPr lang="en-US" sz="1400" dirty="0">
                <a:effectLst/>
              </a:rPr>
              <a:t>ı</a:t>
            </a:r>
            <a:r>
              <a:rPr lang="tr-TR" sz="1400" dirty="0"/>
              <a:t> </a:t>
            </a:r>
            <a:r>
              <a:rPr lang="tr-TR" sz="1400" dirty="0" err="1">
                <a:effectLst/>
              </a:rPr>
              <a:t>tarafin</a:t>
            </a:r>
            <a:r>
              <a:rPr lang="tr-TR" sz="1400" dirty="0">
                <a:effectLst/>
              </a:rPr>
              <a:t> ise %75 oran</a:t>
            </a:r>
            <a:r>
              <a:rPr lang="en-US" sz="1400" dirty="0">
                <a:effectLst/>
              </a:rPr>
              <a:t>ı</a:t>
            </a:r>
            <a:r>
              <a:rPr lang="tr-TR" sz="1400" dirty="0" err="1">
                <a:effectLst/>
              </a:rPr>
              <a:t>nda</a:t>
            </a:r>
            <a:r>
              <a:rPr lang="tr-TR" sz="1400" dirty="0">
                <a:effectLst/>
              </a:rPr>
              <a:t> kusurlu oldu</a:t>
            </a:r>
            <a:r>
              <a:rPr lang="en-US" sz="1400" dirty="0">
                <a:effectLst/>
              </a:rPr>
              <a:t>ğ</a:t>
            </a:r>
            <a:r>
              <a:rPr lang="tr-TR" sz="1400" dirty="0">
                <a:effectLst/>
              </a:rPr>
              <a:t>u anla</a:t>
            </a:r>
            <a:r>
              <a:rPr lang="en-US" sz="1400" dirty="0" err="1">
                <a:effectLst/>
              </a:rPr>
              <a:t>şı</a:t>
            </a:r>
            <a:r>
              <a:rPr lang="tr-TR" sz="1400" dirty="0" err="1">
                <a:effectLst/>
              </a:rPr>
              <a:t>lm</a:t>
            </a:r>
            <a:r>
              <a:rPr lang="en-US" sz="1400" dirty="0" err="1">
                <a:effectLst/>
              </a:rPr>
              <a:t>ış</a:t>
            </a:r>
            <a:r>
              <a:rPr lang="tr-TR" sz="1400" dirty="0">
                <a:effectLst/>
              </a:rPr>
              <a:t>t</a:t>
            </a:r>
            <a:r>
              <a:rPr lang="en-US" sz="1400" dirty="0">
                <a:effectLst/>
              </a:rPr>
              <a:t>ı</a:t>
            </a:r>
            <a:r>
              <a:rPr lang="tr-TR" sz="1400" dirty="0">
                <a:effectLst/>
              </a:rPr>
              <a:t>r. Bu nedenle Zeynep Esen Ak</a:t>
            </a:r>
            <a:r>
              <a:rPr lang="en-US" sz="1400" dirty="0">
                <a:effectLst/>
              </a:rPr>
              <a:t>ı</a:t>
            </a:r>
            <a:r>
              <a:rPr lang="tr-TR" sz="1400" dirty="0">
                <a:effectLst/>
              </a:rPr>
              <a:t>n için hesaplanan i</a:t>
            </a:r>
            <a:r>
              <a:rPr lang="en-US" sz="1400" dirty="0">
                <a:effectLst/>
              </a:rPr>
              <a:t>ş</a:t>
            </a:r>
            <a:r>
              <a:rPr lang="tr-TR" sz="1400" dirty="0">
                <a:effectLst/>
              </a:rPr>
              <a:t> göremezlik tazminat</a:t>
            </a:r>
            <a:r>
              <a:rPr lang="en-US" sz="1400" dirty="0">
                <a:effectLst/>
              </a:rPr>
              <a:t>ı</a:t>
            </a:r>
            <a:r>
              <a:rPr lang="tr-TR" sz="1400" dirty="0" err="1">
                <a:effectLst/>
              </a:rPr>
              <a:t>na</a:t>
            </a:r>
            <a:r>
              <a:rPr lang="tr-TR" sz="1400" dirty="0">
                <a:effectLst/>
              </a:rPr>
              <a:t> %25 kusur indirimi </a:t>
            </a:r>
            <a:r>
              <a:rPr lang="tr-TR" sz="1400" dirty="0" err="1">
                <a:effectLst/>
              </a:rPr>
              <a:t>yans</a:t>
            </a:r>
            <a:r>
              <a:rPr lang="en-US" sz="1400" dirty="0">
                <a:effectLst/>
              </a:rPr>
              <a:t>ı</a:t>
            </a:r>
            <a:r>
              <a:rPr lang="tr-TR" sz="1400" dirty="0">
                <a:effectLst/>
              </a:rPr>
              <a:t>t</a:t>
            </a:r>
            <a:r>
              <a:rPr lang="en-US" sz="1400" dirty="0">
                <a:effectLst/>
              </a:rPr>
              <a:t>ı</a:t>
            </a:r>
            <a:r>
              <a:rPr lang="tr-TR" sz="1400" dirty="0" err="1">
                <a:effectLst/>
              </a:rPr>
              <a:t>lmal</a:t>
            </a:r>
            <a:r>
              <a:rPr lang="en-US" sz="1400" dirty="0">
                <a:effectLst/>
              </a:rPr>
              <a:t>ı</a:t>
            </a:r>
            <a:r>
              <a:rPr lang="tr-TR" sz="1400" dirty="0">
                <a:effectLst/>
              </a:rPr>
              <a:t>d</a:t>
            </a:r>
            <a:r>
              <a:rPr lang="en-US" sz="1400" dirty="0">
                <a:effectLst/>
              </a:rPr>
              <a:t>ı</a:t>
            </a:r>
            <a:r>
              <a:rPr lang="tr-TR" sz="1400" dirty="0">
                <a:effectLst/>
              </a:rPr>
              <a:t>r. Sigorta </a:t>
            </a:r>
            <a:r>
              <a:rPr lang="en-US" sz="1400" dirty="0">
                <a:effectLst/>
              </a:rPr>
              <a:t>ş</a:t>
            </a:r>
            <a:r>
              <a:rPr lang="tr-TR" sz="1400" dirty="0" err="1">
                <a:effectLst/>
              </a:rPr>
              <a:t>irketi</a:t>
            </a:r>
            <a:r>
              <a:rPr lang="tr-TR" sz="1400" dirty="0"/>
              <a:t> </a:t>
            </a:r>
            <a:r>
              <a:rPr lang="tr-TR" sz="1400" dirty="0">
                <a:effectLst/>
              </a:rPr>
              <a:t>ödeme tarihi itibar</a:t>
            </a:r>
            <a:r>
              <a:rPr lang="en-US" sz="1400" dirty="0">
                <a:effectLst/>
              </a:rPr>
              <a:t>ı</a:t>
            </a:r>
            <a:r>
              <a:rPr lang="tr-TR" sz="1400" dirty="0" err="1">
                <a:effectLst/>
              </a:rPr>
              <a:t>yla</a:t>
            </a:r>
            <a:r>
              <a:rPr lang="tr-TR" sz="1400" dirty="0">
                <a:effectLst/>
              </a:rPr>
              <a:t> kusur indirimli toplam tazminat tutar</a:t>
            </a:r>
            <a:r>
              <a:rPr lang="en-US" sz="1400" dirty="0">
                <a:effectLst/>
              </a:rPr>
              <a:t>ı</a:t>
            </a:r>
            <a:r>
              <a:rPr lang="tr-TR" sz="1400" dirty="0"/>
              <a:t> </a:t>
            </a:r>
            <a:r>
              <a:rPr lang="tr-TR" sz="1400" dirty="0">
                <a:effectLst/>
              </a:rPr>
              <a:t>a</a:t>
            </a:r>
            <a:r>
              <a:rPr lang="en-US" sz="1400" dirty="0">
                <a:effectLst/>
              </a:rPr>
              <a:t>ş</a:t>
            </a:r>
            <a:r>
              <a:rPr lang="tr-TR" sz="1400" dirty="0">
                <a:effectLst/>
              </a:rPr>
              <a:t>a</a:t>
            </a:r>
            <a:r>
              <a:rPr lang="en-US" sz="1400" dirty="0" err="1">
                <a:effectLst/>
              </a:rPr>
              <a:t>ğı</a:t>
            </a:r>
            <a:r>
              <a:rPr lang="tr-TR" sz="1400" dirty="0" err="1">
                <a:effectLst/>
              </a:rPr>
              <a:t>daki</a:t>
            </a:r>
            <a:r>
              <a:rPr lang="tr-TR" sz="1400" dirty="0">
                <a:effectLst/>
              </a:rPr>
              <a:t> </a:t>
            </a:r>
            <a:r>
              <a:rPr lang="en-US" sz="1400" dirty="0">
                <a:effectLst/>
              </a:rPr>
              <a:t>ş</a:t>
            </a:r>
            <a:r>
              <a:rPr lang="tr-TR" sz="1400" dirty="0" err="1">
                <a:effectLst/>
              </a:rPr>
              <a:t>ekilde</a:t>
            </a:r>
            <a:r>
              <a:rPr lang="tr-TR" sz="1400" dirty="0">
                <a:effectLst/>
              </a:rPr>
              <a:t> </a:t>
            </a:r>
            <a:r>
              <a:rPr lang="tr-TR" sz="1400" dirty="0" err="1">
                <a:effectLst/>
              </a:rPr>
              <a:t>hesaplanm</a:t>
            </a:r>
            <a:r>
              <a:rPr lang="en-US" sz="1400" dirty="0" err="1">
                <a:effectLst/>
              </a:rPr>
              <a:t>ış</a:t>
            </a:r>
            <a:r>
              <a:rPr lang="tr-TR" sz="1400" dirty="0">
                <a:effectLst/>
              </a:rPr>
              <a:t>t</a:t>
            </a:r>
            <a:r>
              <a:rPr lang="en-US" sz="1400" dirty="0">
                <a:effectLst/>
              </a:rPr>
              <a:t>ı</a:t>
            </a:r>
            <a:r>
              <a:rPr lang="tr-TR" sz="1400" dirty="0">
                <a:effectLst/>
              </a:rPr>
              <a:t>r.</a:t>
            </a:r>
            <a:br>
              <a:rPr lang="tr-TR" sz="1400" dirty="0"/>
            </a:br>
            <a:endParaRPr lang="tr-TR" sz="1400" dirty="0"/>
          </a:p>
          <a:p>
            <a:r>
              <a:rPr lang="tr-TR" sz="1600" b="0" i="0" u="sng" dirty="0">
                <a:effectLst/>
              </a:rPr>
              <a:t>Sigorta Şirketi Ödeme Tarihi itibarıyla Kusur İndirimli Toplam IGT Hesabı:</a:t>
            </a:r>
            <a:br>
              <a:rPr lang="tr-TR" sz="1400" dirty="0"/>
            </a:br>
            <a:r>
              <a:rPr lang="tr-TR" sz="1400" dirty="0"/>
              <a:t>	</a:t>
            </a:r>
          </a:p>
          <a:p>
            <a:r>
              <a:rPr lang="tr-TR" sz="1400" b="0" i="0" dirty="0">
                <a:effectLst/>
              </a:rPr>
              <a:t>	Sigorta şirketi ödeme tarihi itibarıyla kusur indirimli toplam iş göremezlik tazminatı aşağıdaki şekilde hesaplanmıştır.</a:t>
            </a:r>
            <a:br>
              <a:rPr lang="tr-TR" sz="1400" dirty="0"/>
            </a:br>
            <a:br>
              <a:rPr lang="tr-TR" sz="1400" dirty="0"/>
            </a:br>
            <a:r>
              <a:rPr lang="tr-TR" sz="1400" dirty="0"/>
              <a:t>                                                        </a:t>
            </a:r>
            <a:r>
              <a:rPr lang="tr-TR" sz="1400" b="0" i="0" dirty="0">
                <a:effectLst/>
              </a:rPr>
              <a:t>150.706, 99 TL x 0,75 = 113.030, 24 TL</a:t>
            </a:r>
          </a:p>
          <a:p>
            <a:br>
              <a:rPr lang="tr-TR" sz="1400" dirty="0"/>
            </a:br>
            <a:r>
              <a:rPr lang="tr-TR" sz="1400" dirty="0"/>
              <a:t>	</a:t>
            </a:r>
            <a:r>
              <a:rPr lang="tr-TR" sz="1400" b="0" i="0" dirty="0">
                <a:effectLst/>
              </a:rPr>
              <a:t>Zeynep Esen Akın için </a:t>
            </a:r>
            <a:r>
              <a:rPr lang="tr-TR" sz="1400" b="0" i="0" dirty="0" err="1">
                <a:effectLst/>
              </a:rPr>
              <a:t>Aktüeryal</a:t>
            </a:r>
            <a:r>
              <a:rPr lang="tr-TR" sz="1400" b="0" i="0" dirty="0">
                <a:effectLst/>
              </a:rPr>
              <a:t> Yöntem- Bakiye Ömür ve Bilinen Gelir Yaklaşımı'na göre toplam iş göremezlik tazminatı, sigorta şirketi ödeme tarihi itibarıyla 113.030,24 TL olarak hesaplanmıştır. Bu tutar, sigorta şirketi tarafından ödenen 75.000,00 TL'den yüksek olduğu için yapılan ödemenin Zeynep Esen Akın'ın zararını karşılamadığı belirlenmiştir. Bu nedenle Zeynep Esen Akın için güncel hesap tarihi itibarıyla ve güncel veriler dikkate alınarak yeniden tazminat hesabı yapılmalıdır. </a:t>
            </a:r>
            <a:endParaRPr lang="tr-TR" sz="1400" dirty="0"/>
          </a:p>
        </p:txBody>
      </p:sp>
    </p:spTree>
    <p:extLst>
      <p:ext uri="{BB962C8B-B14F-4D97-AF65-F5344CB8AC3E}">
        <p14:creationId xmlns:p14="http://schemas.microsoft.com/office/powerpoint/2010/main" val="2846723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76D6B490-EF2B-D972-F262-B99E5959B980}"/>
              </a:ext>
            </a:extLst>
          </p:cNvPr>
          <p:cNvSpPr txBox="1"/>
          <p:nvPr/>
        </p:nvSpPr>
        <p:spPr>
          <a:xfrm>
            <a:off x="834189" y="1806120"/>
            <a:ext cx="10635916" cy="3842334"/>
          </a:xfrm>
          <a:prstGeom prst="rect">
            <a:avLst/>
          </a:prstGeom>
          <a:noFill/>
        </p:spPr>
        <p:txBody>
          <a:bodyPr wrap="square" rtlCol="0">
            <a:spAutoFit/>
          </a:bodyPr>
          <a:lstStyle/>
          <a:p>
            <a:pPr>
              <a:lnSpc>
                <a:spcPct val="107000"/>
              </a:lnSpc>
              <a:spcAft>
                <a:spcPts val="800"/>
              </a:spcAft>
            </a:pPr>
            <a:r>
              <a:rPr lang="tr-TR" sz="3200" kern="100" dirty="0" err="1">
                <a:effectLst/>
                <a:latin typeface="Calibri" panose="020F0502020204030204" pitchFamily="34" charset="0"/>
                <a:ea typeface="Calibri" panose="020F0502020204030204" pitchFamily="34" charset="0"/>
                <a:cs typeface="Times New Roman" panose="02020603050405020304" pitchFamily="18" charset="0"/>
              </a:rPr>
              <a:t>Aktüeryal</a:t>
            </a:r>
            <a:r>
              <a:rPr lang="tr-TR" sz="3200" kern="100" dirty="0">
                <a:effectLst/>
                <a:latin typeface="Calibri" panose="020F0502020204030204" pitchFamily="34" charset="0"/>
                <a:ea typeface="Calibri" panose="020F0502020204030204" pitchFamily="34" charset="0"/>
                <a:cs typeface="Times New Roman" panose="02020603050405020304" pitchFamily="18" charset="0"/>
              </a:rPr>
              <a:t> varsayımlar</a:t>
            </a:r>
          </a:p>
          <a:p>
            <a:pPr>
              <a:lnSpc>
                <a:spcPct val="107000"/>
              </a:lnSpc>
              <a:spcAft>
                <a:spcPts val="800"/>
              </a:spcAft>
            </a:pPr>
            <a:endParaRPr lang="tr-TR" sz="3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3200" dirty="0">
                <a:effectLst/>
                <a:latin typeface="Calibri" panose="020F0502020204030204" pitchFamily="34" charset="0"/>
                <a:ea typeface="Calibri" panose="020F0502020204030204" pitchFamily="34" charset="0"/>
                <a:cs typeface="Times New Roman" panose="02020603050405020304" pitchFamily="18" charset="0"/>
              </a:rPr>
              <a:t>Hayat tablosu:</a:t>
            </a:r>
            <a:endParaRPr lang="tr-TR" sz="3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İş göremezlik tazminatı hesaplanırken iki önemli parametrenin belirlenmesi gerekir. Bunlar; kişinin düzenli geliri ve tazminatın süresidir. Ancak tazminatı doğrudan etkileyen diğer parametre, iş göremezlik tazminatı süresidir. Bu sürenin belirlenmesi için hayat tablolarındaki beklenen yaşam süresi veya tablodaki son yaşa kadar yaşama olasılıkları dikkate alınır. Beklenen yaşam süresi; hayat tablosunun oluşturduğu nüfus için, aynı yaşta olan kişilerin ortalama kaç yıl yaşayacağının istatistiki bir göstergesidir</a:t>
            </a:r>
          </a:p>
          <a:p>
            <a:endParaRPr lang="tr-TR" dirty="0"/>
          </a:p>
        </p:txBody>
      </p:sp>
    </p:spTree>
    <p:extLst>
      <p:ext uri="{BB962C8B-B14F-4D97-AF65-F5344CB8AC3E}">
        <p14:creationId xmlns:p14="http://schemas.microsoft.com/office/powerpoint/2010/main" val="176949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EBF1F5CD-7723-9E00-DF24-564D27A732A5}"/>
              </a:ext>
            </a:extLst>
          </p:cNvPr>
          <p:cNvSpPr txBox="1"/>
          <p:nvPr/>
        </p:nvSpPr>
        <p:spPr>
          <a:xfrm>
            <a:off x="777240" y="876300"/>
            <a:ext cx="10614660" cy="3447098"/>
          </a:xfrm>
          <a:prstGeom prst="rect">
            <a:avLst/>
          </a:prstGeom>
          <a:noFill/>
        </p:spPr>
        <p:txBody>
          <a:bodyPr wrap="square" rtlCol="0">
            <a:spAutoFit/>
          </a:bodyPr>
          <a:lstStyle/>
          <a:p>
            <a:r>
              <a:rPr lang="tr-TR" b="0" i="0" dirty="0">
                <a:effectLst/>
                <a:latin typeface="-apple-system"/>
              </a:rPr>
              <a:t>II. Güncel Hesap Tarihindeki Verilere Göre Yapılan İş Göremezlik Tazminatı Hesabı</a:t>
            </a:r>
            <a:br>
              <a:rPr lang="tr-TR" dirty="0"/>
            </a:br>
            <a:endParaRPr lang="tr-TR" dirty="0"/>
          </a:p>
          <a:p>
            <a:r>
              <a:rPr lang="tr-TR" sz="1400" b="0" i="0" dirty="0">
                <a:effectLst/>
                <a:latin typeface="-apple-system"/>
              </a:rPr>
              <a:t>	Zeynep Esen Akın'ın 01.09.2017 kaza ve 03.02.2020 hesap tarihleri itibarıyla yaşı ve TRH 2010 Kadın </a:t>
            </a:r>
            <a:r>
              <a:rPr lang="tr-TR" sz="1400" b="0" i="0" dirty="0" err="1">
                <a:effectLst/>
                <a:latin typeface="-apple-system"/>
              </a:rPr>
              <a:t>Tablosu'na</a:t>
            </a:r>
            <a:r>
              <a:rPr lang="tr-TR" sz="1400" b="0" i="0" dirty="0">
                <a:effectLst/>
                <a:latin typeface="-apple-system"/>
              </a:rPr>
              <a:t> göre beklenen yaşam süresi aşağıdaki tabloda gösterilmektedir.</a:t>
            </a: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r>
              <a:rPr lang="tr-TR" sz="1400" dirty="0"/>
              <a:t>	Malul kalan kişinin tazminat hesabını etkileyen tüm durumların gösterildiği , malulün yaşı dikkate alınarak çizilen yaşam çizelgesi aşağıda verilmiştir.</a:t>
            </a:r>
          </a:p>
          <a:p>
            <a:endParaRPr lang="tr-TR" sz="1400" dirty="0"/>
          </a:p>
          <a:p>
            <a:endParaRPr lang="tr-TR" sz="1400" dirty="0"/>
          </a:p>
        </p:txBody>
      </p:sp>
      <p:pic>
        <p:nvPicPr>
          <p:cNvPr id="6" name="Resim 5" descr="metin, sayı, numara, yazı tipi, ekran görüntüsü içeren bir resim&#10;&#10;Açıklama otomatik olarak oluşturuldu">
            <a:extLst>
              <a:ext uri="{FF2B5EF4-FFF2-40B4-BE49-F238E27FC236}">
                <a16:creationId xmlns:a16="http://schemas.microsoft.com/office/drawing/2014/main" id="{DBE33234-9052-1130-E528-353776374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2016502"/>
            <a:ext cx="7372191" cy="1232520"/>
          </a:xfrm>
          <a:prstGeom prst="rect">
            <a:avLst/>
          </a:prstGeom>
        </p:spPr>
      </p:pic>
      <p:pic>
        <p:nvPicPr>
          <p:cNvPr id="8" name="Resim 7" descr="metin, çizgi, makbuz içeren bir resim&#10;&#10;Açıklama otomatik olarak oluşturuldu">
            <a:extLst>
              <a:ext uri="{FF2B5EF4-FFF2-40B4-BE49-F238E27FC236}">
                <a16:creationId xmlns:a16="http://schemas.microsoft.com/office/drawing/2014/main" id="{B63019B9-D156-E26D-14ED-2953CFD50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931011"/>
            <a:ext cx="7349331" cy="1232521"/>
          </a:xfrm>
          <a:prstGeom prst="rect">
            <a:avLst/>
          </a:prstGeom>
        </p:spPr>
      </p:pic>
    </p:spTree>
    <p:extLst>
      <p:ext uri="{BB962C8B-B14F-4D97-AF65-F5344CB8AC3E}">
        <p14:creationId xmlns:p14="http://schemas.microsoft.com/office/powerpoint/2010/main" val="14871024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5E311A88-97CF-77E6-39F5-6053B5F8F013}"/>
              </a:ext>
            </a:extLst>
          </p:cNvPr>
          <p:cNvSpPr txBox="1"/>
          <p:nvPr/>
        </p:nvSpPr>
        <p:spPr>
          <a:xfrm>
            <a:off x="579120" y="342900"/>
            <a:ext cx="10599420" cy="5786199"/>
          </a:xfrm>
          <a:prstGeom prst="rect">
            <a:avLst/>
          </a:prstGeom>
          <a:noFill/>
        </p:spPr>
        <p:txBody>
          <a:bodyPr wrap="square" rtlCol="0">
            <a:spAutoFit/>
          </a:bodyPr>
          <a:lstStyle/>
          <a:p>
            <a:r>
              <a:rPr lang="tr-TR" sz="1400" b="0" i="0" dirty="0">
                <a:effectLst/>
                <a:latin typeface="-apple-system"/>
              </a:rPr>
              <a:t>	</a:t>
            </a:r>
            <a:r>
              <a:rPr lang="tr-TR" sz="1400" b="0" i="0" dirty="0">
                <a:effectLst/>
              </a:rPr>
              <a:t>Malul kalan kişi için iş göremezlik tazminatı, kaza tarihinden hesap tarihine kadar olan dönem için işlemiş dönem, hesap tarihinden sonrası için ise işleyecek dönem olmak üzere iki ayrı dönem için hesaplanmıştır.</a:t>
            </a:r>
            <a:br>
              <a:rPr lang="tr-TR" dirty="0"/>
            </a:br>
            <a:endParaRPr lang="tr-TR" dirty="0"/>
          </a:p>
          <a:p>
            <a:r>
              <a:rPr lang="tr-TR" b="0" i="0" dirty="0">
                <a:effectLst/>
              </a:rPr>
              <a:t>B. İşlemiş Dönem IGT Hesabı (01.09.2017 - 02.02.2020)</a:t>
            </a:r>
            <a:endParaRPr lang="tr-TR" dirty="0"/>
          </a:p>
          <a:p>
            <a:r>
              <a:rPr lang="tr-TR" sz="1400" b="0" i="0" dirty="0">
                <a:effectLst/>
              </a:rPr>
              <a:t>	Zeynep Esen Akın'ın 01.09.2017-02.02.2020 tarihleri arasındaki işlemiş dönem gelirine ilişkin </a:t>
            </a:r>
            <a:r>
              <a:rPr lang="tr-TR" sz="1400" b="0" i="0" dirty="0" err="1">
                <a:effectLst/>
              </a:rPr>
              <a:t>AGI'siz</a:t>
            </a:r>
            <a:r>
              <a:rPr lang="tr-TR" sz="1400" b="0" i="0" dirty="0">
                <a:effectLst/>
              </a:rPr>
              <a:t> net asgari ücret ve AGI tutarları, asgari ücretlerin değiştiği tarihler dikkate alınarak, aşağıdaki tabloda gösterilmiştir. İşlemiş dönem boyunca, Zeynep Esen Akın’ın geliri evli, eşi çalışan, çocuksuz durumuna uygun AGİ tutarı göz önünde bulundurularak belirlenmiş ve aşağıdak</a:t>
            </a:r>
            <a:r>
              <a:rPr lang="tr-TR" sz="1400" dirty="0"/>
              <a:t>i </a:t>
            </a:r>
            <a:r>
              <a:rPr lang="tr-TR" sz="1400" b="0" i="0" dirty="0">
                <a:effectLst/>
              </a:rPr>
              <a:t>gösterilmiştir.</a:t>
            </a:r>
          </a:p>
          <a:p>
            <a:endParaRPr lang="tr-TR" dirty="0"/>
          </a:p>
          <a:p>
            <a:endParaRPr lang="tr-TR" dirty="0"/>
          </a:p>
          <a:p>
            <a:endParaRPr lang="tr-TR" b="0" i="0" dirty="0">
              <a:solidFill>
                <a:srgbClr val="5A5A5A"/>
              </a:solidFill>
              <a:effectLst/>
            </a:endParaRPr>
          </a:p>
          <a:p>
            <a:r>
              <a:rPr lang="tr-TR" sz="1400" b="0" i="0" dirty="0">
                <a:effectLst/>
              </a:rPr>
              <a:t>İşlemiş Dönem Net Geliri  </a:t>
            </a:r>
          </a:p>
          <a:p>
            <a:r>
              <a:rPr lang="tr-TR" sz="1400" dirty="0"/>
              <a:t>                               =</a:t>
            </a:r>
            <a:r>
              <a:rPr lang="tr-TR" sz="1400" b="0" i="0" dirty="0">
                <a:effectLst/>
              </a:rPr>
              <a:t>(1.270, 75 TL + 133,31 TL) x 4 ay + (1.450,91 TL + 152,21 TL) x 12 ay+(1.829, 02 TL + 191, 88 TL) x 12 ay </a:t>
            </a:r>
          </a:p>
          <a:p>
            <a:r>
              <a:rPr lang="tr-TR" sz="1400" b="0" i="0" dirty="0">
                <a:effectLst/>
              </a:rPr>
              <a:t>                              + (2.103,97 TL+ 220, 73 TL) x 1,066667 ay + (1.404,06 TL x 4 ay) + (1.603, 12 TL x 12 ay) </a:t>
            </a:r>
          </a:p>
          <a:p>
            <a:r>
              <a:rPr lang="tr-TR" sz="1400" b="0" i="0" dirty="0">
                <a:effectLst/>
              </a:rPr>
              <a:t>                              + 2.020, 90 TL x 12 ay)</a:t>
            </a:r>
            <a:r>
              <a:rPr lang="tr-TR" sz="1400" dirty="0"/>
              <a:t> + </a:t>
            </a:r>
            <a:r>
              <a:rPr lang="tr-TR" sz="1400" b="0" i="0" dirty="0">
                <a:effectLst/>
              </a:rPr>
              <a:t>(2.324, 70 TL x 1,066667 ay)</a:t>
            </a:r>
            <a:br>
              <a:rPr lang="tr-TR" sz="1400" dirty="0"/>
            </a:br>
            <a:r>
              <a:rPr lang="tr-TR" sz="1400" dirty="0"/>
              <a:t>                              </a:t>
            </a:r>
            <a:r>
              <a:rPr lang="tr-TR" sz="1400" b="0" i="0" dirty="0">
                <a:effectLst/>
              </a:rPr>
              <a:t>= 5.616, 24 TL + 19.237,44 TL+24.250, 80 TL +2.479,68</a:t>
            </a:r>
            <a:endParaRPr lang="tr-TR" sz="1400" dirty="0"/>
          </a:p>
          <a:p>
            <a:r>
              <a:rPr lang="tr-TR" sz="1400" dirty="0"/>
              <a:t>		            =</a:t>
            </a:r>
            <a:r>
              <a:rPr lang="tr-TR" sz="1400" b="0" i="0" dirty="0">
                <a:effectLst/>
              </a:rPr>
              <a:t>51.584,16 TL</a:t>
            </a:r>
          </a:p>
          <a:p>
            <a:endParaRPr lang="tr-TR" sz="1400" b="0" i="0" dirty="0">
              <a:effectLst/>
            </a:endParaRPr>
          </a:p>
          <a:p>
            <a:r>
              <a:rPr lang="tr-TR" sz="1400" b="0" i="0" dirty="0">
                <a:effectLst/>
              </a:rPr>
              <a:t>İşlemiş Dönem Sürekli IGT Hesabı:</a:t>
            </a:r>
            <a:br>
              <a:rPr lang="tr-TR" sz="1400" dirty="0"/>
            </a:br>
            <a:r>
              <a:rPr lang="tr-TR" sz="1400" dirty="0"/>
              <a:t>	</a:t>
            </a:r>
            <a:r>
              <a:rPr lang="tr-TR" sz="1400" b="0" i="0" dirty="0">
                <a:effectLst/>
              </a:rPr>
              <a:t>İşlemiş dönem sürekli iş göremezlik tazminatı, hesaplanan dönem net geliri ile %38 sürekli iş göremezlik oranının çarpılmasıyla elde edilmektedir.</a:t>
            </a:r>
            <a:br>
              <a:rPr lang="tr-TR" sz="1400" dirty="0"/>
            </a:br>
            <a:r>
              <a:rPr lang="tr-TR" sz="1400" dirty="0"/>
              <a:t>	</a:t>
            </a:r>
            <a:r>
              <a:rPr lang="tr-TR" sz="1400" b="0" i="0" dirty="0">
                <a:effectLst/>
              </a:rPr>
              <a:t>İşlemiş Dönem Sürekli İGT  = Dönem Net Geliri x 0,38 iş göremezlik oranı</a:t>
            </a:r>
            <a:br>
              <a:rPr lang="tr-TR" sz="1400" dirty="0"/>
            </a:br>
            <a:r>
              <a:rPr lang="tr-TR" sz="1400" dirty="0"/>
              <a:t>                                                      =</a:t>
            </a:r>
            <a:r>
              <a:rPr lang="tr-TR" sz="1400" b="0" i="0" dirty="0">
                <a:effectLst/>
              </a:rPr>
              <a:t>1.584, 16 TL x 0,38</a:t>
            </a:r>
            <a:br>
              <a:rPr lang="tr-TR" sz="1400" dirty="0"/>
            </a:br>
            <a:r>
              <a:rPr lang="tr-TR" sz="1400" dirty="0"/>
              <a:t>                                                      =</a:t>
            </a:r>
            <a:r>
              <a:rPr lang="tr-TR" sz="1400" b="0" i="0" dirty="0">
                <a:effectLst/>
              </a:rPr>
              <a:t>19.601,98 TL</a:t>
            </a:r>
            <a:endParaRPr lang="tr-TR" sz="1400" dirty="0"/>
          </a:p>
        </p:txBody>
      </p:sp>
      <p:pic>
        <p:nvPicPr>
          <p:cNvPr id="6" name="Resim 5" descr="metin, yazı tipi, sayı, numara, gazete içeren bir resim&#10;&#10;Açıklama otomatik olarak oluşturuldu">
            <a:extLst>
              <a:ext uri="{FF2B5EF4-FFF2-40B4-BE49-F238E27FC236}">
                <a16:creationId xmlns:a16="http://schemas.microsoft.com/office/drawing/2014/main" id="{F0EB99E5-BE25-C9AB-5E53-8FC29C43E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 y="2308860"/>
            <a:ext cx="6545580" cy="624840"/>
          </a:xfrm>
          <a:prstGeom prst="rect">
            <a:avLst/>
          </a:prstGeom>
        </p:spPr>
      </p:pic>
    </p:spTree>
    <p:extLst>
      <p:ext uri="{BB962C8B-B14F-4D97-AF65-F5344CB8AC3E}">
        <p14:creationId xmlns:p14="http://schemas.microsoft.com/office/powerpoint/2010/main" val="4172973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B839F4FC-B099-0502-3ECD-146B2EBC417F}"/>
              </a:ext>
            </a:extLst>
          </p:cNvPr>
          <p:cNvSpPr txBox="1"/>
          <p:nvPr/>
        </p:nvSpPr>
        <p:spPr>
          <a:xfrm>
            <a:off x="381000" y="495300"/>
            <a:ext cx="10820400" cy="4370427"/>
          </a:xfrm>
          <a:prstGeom prst="rect">
            <a:avLst/>
          </a:prstGeom>
          <a:noFill/>
        </p:spPr>
        <p:txBody>
          <a:bodyPr wrap="square" rtlCol="0">
            <a:spAutoFit/>
          </a:bodyPr>
          <a:lstStyle/>
          <a:p>
            <a:r>
              <a:rPr lang="tr-TR" b="0" i="0" dirty="0">
                <a:effectLst/>
              </a:rPr>
              <a:t>C. İşleyecek Dönem IGT Hesabı (03.02.2020 tarihinden itibaren)</a:t>
            </a:r>
            <a:endParaRPr lang="tr-TR" dirty="0"/>
          </a:p>
          <a:p>
            <a:r>
              <a:rPr lang="tr-TR" b="0" i="0" dirty="0">
                <a:effectLst/>
              </a:rPr>
              <a:t>	</a:t>
            </a:r>
            <a:r>
              <a:rPr lang="tr-TR" sz="1400" b="0" i="0" dirty="0">
                <a:effectLst/>
              </a:rPr>
              <a:t>İşleyecek dönem, hesap tarihindeki net gelir kullanılarak aktif ve pasif dönem olmak</a:t>
            </a:r>
            <a:br>
              <a:rPr lang="tr-TR" sz="1400" dirty="0"/>
            </a:br>
            <a:r>
              <a:rPr lang="tr-TR" sz="1400" b="0" i="0" dirty="0">
                <a:effectLst/>
              </a:rPr>
              <a:t>üzere iki kısımda incelenmiştir.</a:t>
            </a:r>
            <a:br>
              <a:rPr lang="tr-TR" dirty="0"/>
            </a:br>
            <a:br>
              <a:rPr lang="tr-TR" dirty="0"/>
            </a:br>
            <a:r>
              <a:rPr lang="tr-TR" sz="1400" b="0" i="0" dirty="0">
                <a:effectLst/>
              </a:rPr>
              <a:t>Zeynep Esen Akın'ın işleyecek dönem geliri aşağıdaki şekilde hesaplanır:</a:t>
            </a:r>
            <a:br>
              <a:rPr lang="tr-TR" sz="1400" dirty="0"/>
            </a:br>
            <a:endParaRPr lang="tr-TR" sz="1400" dirty="0"/>
          </a:p>
          <a:p>
            <a:r>
              <a:rPr lang="tr-TR" sz="1400" b="0" i="0" dirty="0">
                <a:effectLst/>
              </a:rPr>
              <a:t>-Aktif dönem: Aktif dönem aylık net gelir, hesap tarihinde yürürlükteki </a:t>
            </a:r>
            <a:r>
              <a:rPr lang="tr-TR" sz="1400" b="0" i="0" dirty="0" err="1">
                <a:effectLst/>
              </a:rPr>
              <a:t>AGİ'siz</a:t>
            </a:r>
            <a:r>
              <a:rPr lang="tr-TR" sz="1400" b="0" i="0" dirty="0">
                <a:effectLst/>
              </a:rPr>
              <a:t> net</a:t>
            </a:r>
            <a:br>
              <a:rPr lang="tr-TR" sz="1400" dirty="0"/>
            </a:br>
            <a:r>
              <a:rPr lang="tr-TR" sz="1400" b="0" i="0" dirty="0">
                <a:effectLst/>
              </a:rPr>
              <a:t>asgari ücret olan 2.103,97 TL ve evli, eşi çalışan, çocuksuz durumuna uygun AGİ</a:t>
            </a:r>
            <a:br>
              <a:rPr lang="tr-TR" sz="1400" dirty="0"/>
            </a:br>
            <a:r>
              <a:rPr lang="tr-TR" sz="1400" b="0" i="0" dirty="0">
                <a:effectLst/>
              </a:rPr>
              <a:t>tutarı olan 220, 73 TL elde edilmiştir. İşleyecek döneme ilişkin aktif dönem aylık net gelir tutarları aşağıdaki tabloda gösterilmektedir.</a:t>
            </a:r>
          </a:p>
          <a:p>
            <a:endParaRPr lang="tr-TR" sz="1400" dirty="0"/>
          </a:p>
          <a:p>
            <a:endParaRPr lang="tr-TR" sz="1400" b="0" i="0" dirty="0">
              <a:effectLst/>
            </a:endParaRPr>
          </a:p>
          <a:p>
            <a:endParaRPr lang="tr-TR" sz="1400" b="0" i="0" dirty="0">
              <a:effectLst/>
            </a:endParaRPr>
          </a:p>
          <a:p>
            <a:r>
              <a:rPr lang="tr-TR" sz="1400" b="0" i="0" dirty="0">
                <a:effectLst/>
              </a:rPr>
              <a:t>-Pasif dönem: Pasif dönem aylık net gelir, </a:t>
            </a:r>
            <a:r>
              <a:rPr lang="tr-TR" sz="1400" b="0" i="0" dirty="0" err="1">
                <a:effectLst/>
              </a:rPr>
              <a:t>hesaptarihinde</a:t>
            </a:r>
            <a:r>
              <a:rPr lang="tr-TR" sz="1400" b="0" i="0" dirty="0">
                <a:effectLst/>
              </a:rPr>
              <a:t> yürürlükteki </a:t>
            </a:r>
            <a:r>
              <a:rPr lang="tr-TR" sz="1400" b="0" i="0" dirty="0" err="1">
                <a:effectLst/>
              </a:rPr>
              <a:t>AGI'siz</a:t>
            </a:r>
            <a:r>
              <a:rPr lang="tr-TR" sz="1400" b="0" i="0" dirty="0">
                <a:effectLst/>
              </a:rPr>
              <a:t> net asgari ücret tutarı olan 2.103, 97 TL'dir.</a:t>
            </a:r>
            <a:br>
              <a:rPr lang="tr-TR" sz="1400" dirty="0"/>
            </a:br>
            <a:endParaRPr lang="tr-TR" sz="1400" dirty="0"/>
          </a:p>
          <a:p>
            <a:r>
              <a:rPr lang="tr-TR" sz="1400" b="0" i="0" dirty="0">
                <a:effectLst/>
              </a:rPr>
              <a:t>	Zeynep Esen Akın'ın işleyecek dönem net geliri, hesap tarihinden yıl bitimine kalan 10, 933333 ay ve 1 yıllık aktif dönem süresi ile 21 yıllık pasif dönem süresi dikkate alınarak aşağıdaki şekilde hesaplanmıştır:</a:t>
            </a:r>
          </a:p>
          <a:p>
            <a:endParaRPr lang="tr-TR" sz="1400" dirty="0"/>
          </a:p>
          <a:p>
            <a:endParaRPr lang="tr-TR" sz="1400" dirty="0"/>
          </a:p>
        </p:txBody>
      </p:sp>
      <p:pic>
        <p:nvPicPr>
          <p:cNvPr id="7" name="Resim 6">
            <a:extLst>
              <a:ext uri="{FF2B5EF4-FFF2-40B4-BE49-F238E27FC236}">
                <a16:creationId xmlns:a16="http://schemas.microsoft.com/office/drawing/2014/main" id="{34AEDE5F-667E-AFAC-C622-707505FBB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 y="2846097"/>
            <a:ext cx="6278880" cy="653103"/>
          </a:xfrm>
          <a:prstGeom prst="rect">
            <a:avLst/>
          </a:prstGeom>
        </p:spPr>
      </p:pic>
    </p:spTree>
    <p:extLst>
      <p:ext uri="{BB962C8B-B14F-4D97-AF65-F5344CB8AC3E}">
        <p14:creationId xmlns:p14="http://schemas.microsoft.com/office/powerpoint/2010/main" val="15508401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D928E2C7-27C7-B30C-E378-B0488FD8BEB9}"/>
              </a:ext>
            </a:extLst>
          </p:cNvPr>
          <p:cNvSpPr txBox="1"/>
          <p:nvPr/>
        </p:nvSpPr>
        <p:spPr>
          <a:xfrm>
            <a:off x="495300" y="617220"/>
            <a:ext cx="10858500" cy="4801314"/>
          </a:xfrm>
          <a:prstGeom prst="rect">
            <a:avLst/>
          </a:prstGeom>
          <a:noFill/>
        </p:spPr>
        <p:txBody>
          <a:bodyPr wrap="square" rtlCol="0">
            <a:spAutoFit/>
          </a:bodyPr>
          <a:lstStyle/>
          <a:p>
            <a:r>
              <a:rPr lang="tr-TR" sz="1400" b="0" i="0" dirty="0">
                <a:effectLst/>
              </a:rPr>
              <a:t>	Zeynep Esen Akın'ın işleyecek dönem net geliri, hesap tarihinden yıl bitimine kalan 10, 933333 ay ve 1 yıllık aktif dönem süresi ile 21 yıllık pasif dönem süresi dikkate alınarak aşağıdaki şekilde hesaplanmıştır:</a:t>
            </a:r>
          </a:p>
          <a:p>
            <a:endParaRPr lang="tr-TR" sz="1800"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r>
              <a:rPr lang="tr-TR" sz="1400" b="0" i="0" dirty="0">
                <a:effectLst/>
              </a:rPr>
              <a:t>İşleyecek Dönem Sürekli İGT Hesabı:</a:t>
            </a:r>
            <a:br>
              <a:rPr lang="tr-TR" sz="1400" dirty="0"/>
            </a:br>
            <a:r>
              <a:rPr lang="tr-TR" sz="1400" dirty="0"/>
              <a:t>	</a:t>
            </a:r>
            <a:r>
              <a:rPr lang="tr-TR" sz="1400" b="0" i="0" dirty="0">
                <a:effectLst/>
              </a:rPr>
              <a:t>İşleyecek dönem sürekli iş göremezlik tazminatı, hesaplanan dönem net geliri ile %38 sürekli iş göremezlik oranının çarpılmasıyla elde edilmektedir.</a:t>
            </a:r>
            <a:br>
              <a:rPr lang="tr-TR" sz="1400" dirty="0"/>
            </a:br>
            <a:endParaRPr lang="tr-TR" sz="1400" dirty="0"/>
          </a:p>
          <a:p>
            <a:r>
              <a:rPr lang="tr-TR" sz="1400" b="0" i="0" dirty="0">
                <a:effectLst/>
              </a:rPr>
              <a:t>İşleyecek Dönem Sürekli İGT =     Dönem Net Geliri × 0,38 iş göremezlik oranı</a:t>
            </a:r>
            <a:br>
              <a:rPr lang="tr-TR" sz="1400" dirty="0"/>
            </a:br>
            <a:r>
              <a:rPr lang="tr-TR" sz="1400" dirty="0"/>
              <a:t>                                                 </a:t>
            </a:r>
            <a:r>
              <a:rPr lang="tr-TR" sz="1400" b="0" i="0" dirty="0">
                <a:effectLst/>
              </a:rPr>
              <a:t>=     415.991,53 TL x 0,38</a:t>
            </a:r>
            <a:br>
              <a:rPr lang="tr-TR" sz="1400" dirty="0"/>
            </a:br>
            <a:r>
              <a:rPr lang="tr-TR" sz="1400" dirty="0"/>
              <a:t>                                                 =     </a:t>
            </a:r>
            <a:r>
              <a:rPr lang="tr-TR" sz="1400" b="0" i="0" dirty="0">
                <a:effectLst/>
              </a:rPr>
              <a:t>158.076,78 TL</a:t>
            </a:r>
            <a:endParaRPr lang="tr-TR" sz="1400" dirty="0"/>
          </a:p>
        </p:txBody>
      </p:sp>
      <p:pic>
        <p:nvPicPr>
          <p:cNvPr id="5" name="Resim 4" descr="metin, mektup, harf, kağıt, el yazısı içeren bir resim&#10;&#10;Açıklama otomatik olarak oluşturuldu">
            <a:extLst>
              <a:ext uri="{FF2B5EF4-FFF2-40B4-BE49-F238E27FC236}">
                <a16:creationId xmlns:a16="http://schemas.microsoft.com/office/drawing/2014/main" id="{7B2C1D0E-61CF-43A3-05B5-966EE7822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 y="1439466"/>
            <a:ext cx="4785360" cy="2068793"/>
          </a:xfrm>
          <a:prstGeom prst="rect">
            <a:avLst/>
          </a:prstGeom>
        </p:spPr>
      </p:pic>
    </p:spTree>
    <p:extLst>
      <p:ext uri="{BB962C8B-B14F-4D97-AF65-F5344CB8AC3E}">
        <p14:creationId xmlns:p14="http://schemas.microsoft.com/office/powerpoint/2010/main" val="2865583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B61253B6-19DC-8C96-46C9-D246E9499BA4}"/>
              </a:ext>
            </a:extLst>
          </p:cNvPr>
          <p:cNvSpPr txBox="1"/>
          <p:nvPr/>
        </p:nvSpPr>
        <p:spPr>
          <a:xfrm>
            <a:off x="495300" y="430530"/>
            <a:ext cx="10477500" cy="800219"/>
          </a:xfrm>
          <a:prstGeom prst="rect">
            <a:avLst/>
          </a:prstGeom>
          <a:noFill/>
        </p:spPr>
        <p:txBody>
          <a:bodyPr wrap="square" rtlCol="0">
            <a:spAutoFit/>
          </a:bodyPr>
          <a:lstStyle/>
          <a:p>
            <a:r>
              <a:rPr lang="tr-TR" b="0" i="0" dirty="0">
                <a:solidFill>
                  <a:srgbClr val="5A5A5A"/>
                </a:solidFill>
                <a:effectLst/>
                <a:latin typeface="-apple-system"/>
              </a:rPr>
              <a:t>	</a:t>
            </a:r>
            <a:r>
              <a:rPr lang="tr-TR" sz="1400" b="0" i="0" dirty="0">
                <a:effectLst/>
                <a:latin typeface="-apple-system"/>
              </a:rPr>
              <a:t>Zeynep Esen Akın için </a:t>
            </a:r>
            <a:r>
              <a:rPr lang="tr-TR" sz="1400" b="0" i="0" dirty="0" err="1">
                <a:effectLst/>
                <a:latin typeface="-apple-system"/>
              </a:rPr>
              <a:t>Aktüeryal</a:t>
            </a:r>
            <a:r>
              <a:rPr lang="tr-TR" sz="1400" b="0" i="0" dirty="0">
                <a:effectLst/>
                <a:latin typeface="-apple-system"/>
              </a:rPr>
              <a:t> Yöntem Yaklaşımı'na göre hesaplanan işleyecek dönem sürekli iş göremezlik tazminatının yıllara göre ayrıntısı tabloda detaylı olarak gösterilmektedir.</a:t>
            </a:r>
          </a:p>
          <a:p>
            <a:endParaRPr lang="tr-TR" sz="1400" dirty="0"/>
          </a:p>
        </p:txBody>
      </p:sp>
      <p:pic>
        <p:nvPicPr>
          <p:cNvPr id="6" name="Resim 5" descr="metin, sayı, numara, kağıt, yazı tipi içeren bir resim&#10;&#10;Açıklama otomatik olarak oluşturuldu">
            <a:extLst>
              <a:ext uri="{FF2B5EF4-FFF2-40B4-BE49-F238E27FC236}">
                <a16:creationId xmlns:a16="http://schemas.microsoft.com/office/drawing/2014/main" id="{B38E276A-D191-FEA5-4D64-BD124DAC2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95" y="1089660"/>
            <a:ext cx="8642986" cy="4872990"/>
          </a:xfrm>
          <a:prstGeom prst="rect">
            <a:avLst/>
          </a:prstGeom>
        </p:spPr>
      </p:pic>
    </p:spTree>
    <p:extLst>
      <p:ext uri="{BB962C8B-B14F-4D97-AF65-F5344CB8AC3E}">
        <p14:creationId xmlns:p14="http://schemas.microsoft.com/office/powerpoint/2010/main" val="1381753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1DF4EC2-343F-3A88-3D95-C8ACCF1DA807}"/>
              </a:ext>
            </a:extLst>
          </p:cNvPr>
          <p:cNvSpPr txBox="1"/>
          <p:nvPr/>
        </p:nvSpPr>
        <p:spPr>
          <a:xfrm>
            <a:off x="563880" y="819447"/>
            <a:ext cx="10363200" cy="5986254"/>
          </a:xfrm>
          <a:prstGeom prst="rect">
            <a:avLst/>
          </a:prstGeom>
          <a:noFill/>
        </p:spPr>
        <p:txBody>
          <a:bodyPr wrap="square" rtlCol="0">
            <a:spAutoFit/>
          </a:bodyPr>
          <a:lstStyle/>
          <a:p>
            <a:r>
              <a:rPr lang="tr-TR" sz="1800" kern="100" dirty="0">
                <a:effectLst/>
                <a:latin typeface="Microsoft YaHei" panose="020B0503020204020204" pitchFamily="34" charset="-122"/>
                <a:ea typeface="Calibri" panose="020F0502020204030204" pitchFamily="34" charset="0"/>
                <a:cs typeface="Times New Roman" panose="02020603050405020304" pitchFamily="18" charset="0"/>
              </a:rPr>
              <a:t>D. Toplam Tazminat</a:t>
            </a: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r>
              <a:rPr lang="tr-T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Malul kalan ki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i için hesap ve kaza tarihi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toplam tazminat tutarlar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ş</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ğı</a:t>
            </a:r>
            <a:r>
              <a:rPr lang="tr-TR" sz="1400" kern="100" dirty="0" err="1">
                <a:effectLst/>
                <a:latin typeface="Calibri" panose="020F0502020204030204" pitchFamily="34" charset="0"/>
                <a:ea typeface="Calibri" panose="020F0502020204030204" pitchFamily="34" charset="0"/>
                <a:cs typeface="Times New Roman" panose="02020603050405020304" pitchFamily="18" charset="0"/>
              </a:rPr>
              <a:t>daki</a:t>
            </a:r>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şekilde</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hesaplanmıştır</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600" u="sng" kern="100" dirty="0">
                <a:effectLst/>
                <a:latin typeface="Calibri" panose="020F0502020204030204" pitchFamily="34" charset="0"/>
                <a:ea typeface="Calibri" panose="020F0502020204030204" pitchFamily="34" charset="0"/>
                <a:cs typeface="Times New Roman" panose="02020603050405020304" pitchFamily="18" charset="0"/>
              </a:rPr>
              <a:t>Hesap Tarihi </a:t>
            </a:r>
            <a:r>
              <a:rPr lang="en-US" sz="16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600" u="sng" kern="100" dirty="0" err="1">
                <a:effectLst/>
                <a:latin typeface="Calibri" panose="020F0502020204030204" pitchFamily="34" charset="0"/>
                <a:ea typeface="Calibri" panose="020F0502020204030204" pitchFamily="34" charset="0"/>
                <a:cs typeface="Times New Roman" panose="02020603050405020304" pitchFamily="18" charset="0"/>
              </a:rPr>
              <a:t>tibar</a:t>
            </a:r>
            <a:r>
              <a:rPr lang="en-US" sz="1600" u="sng"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600" u="sng" kern="100" dirty="0" err="1">
                <a:effectLst/>
                <a:latin typeface="Calibri" panose="020F0502020204030204" pitchFamily="34" charset="0"/>
                <a:ea typeface="Calibri" panose="020F0502020204030204" pitchFamily="34" charset="0"/>
                <a:cs typeface="Times New Roman" panose="02020603050405020304" pitchFamily="18" charset="0"/>
              </a:rPr>
              <a:t>yla</a:t>
            </a:r>
            <a:r>
              <a:rPr lang="tr-TR" sz="1600" u="sng" kern="100" dirty="0">
                <a:effectLst/>
                <a:latin typeface="Calibri" panose="020F0502020204030204" pitchFamily="34" charset="0"/>
                <a:ea typeface="Calibri" panose="020F0502020204030204" pitchFamily="34" charset="0"/>
                <a:cs typeface="Times New Roman" panose="02020603050405020304" pitchFamily="18" charset="0"/>
              </a:rPr>
              <a:t> Kusur </a:t>
            </a:r>
            <a:r>
              <a:rPr lang="en-US" sz="16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600" u="sng" kern="100" dirty="0" err="1">
                <a:effectLst/>
                <a:latin typeface="Calibri" panose="020F0502020204030204" pitchFamily="34" charset="0"/>
                <a:ea typeface="Calibri" panose="020F0502020204030204" pitchFamily="34" charset="0"/>
                <a:cs typeface="Times New Roman" panose="02020603050405020304" pitchFamily="18" charset="0"/>
              </a:rPr>
              <a:t>ndirimsiz</a:t>
            </a:r>
            <a:r>
              <a:rPr lang="tr-TR" sz="1600" u="sng" kern="100" dirty="0">
                <a:effectLst/>
                <a:latin typeface="Calibri" panose="020F0502020204030204" pitchFamily="34" charset="0"/>
                <a:ea typeface="Calibri" panose="020F0502020204030204" pitchFamily="34" charset="0"/>
                <a:cs typeface="Times New Roman" panose="02020603050405020304" pitchFamily="18" charset="0"/>
              </a:rPr>
              <a:t> Toplam </a:t>
            </a:r>
            <a:r>
              <a:rPr lang="en-US" sz="1600" u="sng" kern="100" dirty="0">
                <a:effectLst/>
                <a:latin typeface="Calibri" panose="020F0502020204030204" pitchFamily="34" charset="0"/>
                <a:ea typeface="Calibri" panose="020F0502020204030204" pitchFamily="34" charset="0"/>
                <a:cs typeface="Times New Roman" panose="02020603050405020304" pitchFamily="18" charset="0"/>
              </a:rPr>
              <a:t>İ</a:t>
            </a:r>
            <a:r>
              <a:rPr lang="tr-TR" sz="1600" u="sng" kern="100" dirty="0">
                <a:effectLst/>
                <a:latin typeface="Calibri" panose="020F0502020204030204" pitchFamily="34" charset="0"/>
                <a:ea typeface="Calibri" panose="020F0502020204030204" pitchFamily="34" charset="0"/>
                <a:cs typeface="Times New Roman" panose="02020603050405020304" pitchFamily="18" charset="0"/>
              </a:rPr>
              <a:t>GT </a:t>
            </a:r>
            <a:r>
              <a:rPr lang="tr-TR" sz="1600" u="sng" kern="100" dirty="0" err="1">
                <a:effectLst/>
                <a:latin typeface="Calibri" panose="020F0502020204030204" pitchFamily="34" charset="0"/>
                <a:ea typeface="Calibri" panose="020F0502020204030204" pitchFamily="34" charset="0"/>
                <a:cs typeface="Times New Roman" panose="02020603050405020304" pitchFamily="18" charset="0"/>
              </a:rPr>
              <a:t>Hesab</a:t>
            </a:r>
            <a:r>
              <a:rPr lang="en-US" sz="1600" u="sng"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600" u="sng" kern="100" dirty="0">
                <a:effectLst/>
                <a:latin typeface="Calibri" panose="020F0502020204030204" pitchFamily="34" charset="0"/>
                <a:ea typeface="Calibri" panose="020F0502020204030204" pitchFamily="34" charset="0"/>
                <a:cs typeface="Times New Roman" panose="02020603050405020304" pitchFamily="18" charset="0"/>
              </a:rPr>
              <a:t>:</a:t>
            </a:r>
          </a:p>
          <a:p>
            <a:br>
              <a:rPr lang="tr-TR" sz="1800" kern="100" dirty="0">
                <a:effectLst/>
                <a:latin typeface="Calibri" panose="020F0502020204030204" pitchFamily="34" charset="0"/>
                <a:ea typeface="Calibri" panose="020F0502020204030204" pitchFamily="34" charset="0"/>
                <a:cs typeface="Times New Roman" panose="02020603050405020304" pitchFamily="18" charset="0"/>
              </a:rPr>
            </a:b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Zeynep Esen Ak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n için 03.02.2020 hesap tarihi itibar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ı</a:t>
            </a:r>
            <a:r>
              <a:rPr lang="tr-TR" sz="1400" kern="100" dirty="0" err="1">
                <a:latin typeface="Calibri" panose="020F0502020204030204" pitchFamily="34" charset="0"/>
                <a:ea typeface="Calibri" panose="020F0502020204030204" pitchFamily="34" charset="0"/>
                <a:cs typeface="Times New Roman" panose="02020603050405020304" pitchFamily="18" charset="0"/>
              </a:rPr>
              <a:t>yla</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İşlemiş</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Dönem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Sürekli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İş</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Göremezlik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Tazminatı</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 19.601,98 TL,</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latin typeface="Calibri" panose="020F0502020204030204" pitchFamily="34" charset="0"/>
                <a:ea typeface="Calibri" panose="020F0502020204030204" pitchFamily="34" charset="0"/>
                <a:cs typeface="Times New Roman" panose="02020603050405020304" pitchFamily="18" charset="0"/>
              </a:rPr>
              <a:t>-</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İşleyecek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Dönem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Sürekli</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İş</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Göremezlik</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Tazminatı</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 158.076,78 </a:t>
            </a:r>
            <a:r>
              <a:rPr lang="en-US" sz="1400" kern="100" dirty="0" err="1">
                <a:effectLst/>
                <a:latin typeface="Calibri" panose="020F0502020204030204" pitchFamily="34" charset="0"/>
                <a:ea typeface="Calibri" panose="020F0502020204030204" pitchFamily="34" charset="0"/>
                <a:cs typeface="Times New Roman" panose="02020603050405020304" pitchFamily="18" charset="0"/>
              </a:rPr>
              <a:t>TL'dir</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t>
            </a:r>
            <a:br>
              <a:rPr lang="tr-TR" sz="1400" kern="100" dirty="0">
                <a:effectLst/>
                <a:latin typeface="Calibri" panose="020F0502020204030204" pitchFamily="34" charset="0"/>
                <a:ea typeface="Calibri" panose="020F0502020204030204" pitchFamily="34" charset="0"/>
                <a:cs typeface="Times New Roman" panose="02020603050405020304" pitchFamily="18" charset="0"/>
              </a:rPr>
            </a:b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400" b="0" i="0" dirty="0">
                <a:effectLst/>
                <a:latin typeface="-apple-system"/>
              </a:rPr>
              <a:t>	Hesap tarihi itibarıyla kusur indirimsiz toplam iş göremezlik tazminat tutarı, işlemiş ve işleyecek dönem iş göremezlik tazminat tutarlarının toplamı olarak, aşağıdaki şekilde hesaplanmıştır.</a:t>
            </a:r>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r>
              <a:rPr lang="tr-TR" sz="14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tr-TR" sz="1400" kern="100" dirty="0">
                <a:latin typeface="Calibri" panose="020F0502020204030204" pitchFamily="34" charset="0"/>
                <a:ea typeface="Calibri" panose="020F0502020204030204" pitchFamily="34" charset="0"/>
                <a:cs typeface="Times New Roman" panose="02020603050405020304" pitchFamily="18" charset="0"/>
              </a:rPr>
              <a:t>                                           </a:t>
            </a:r>
            <a:r>
              <a:rPr lang="tr-TR" sz="1400" kern="100" dirty="0">
                <a:effectLst/>
                <a:latin typeface="Calibri" panose="020F0502020204030204" pitchFamily="34" charset="0"/>
                <a:ea typeface="Calibri" panose="020F0502020204030204" pitchFamily="34" charset="0"/>
                <a:cs typeface="Times New Roman" panose="02020603050405020304" pitchFamily="18" charset="0"/>
              </a:rPr>
              <a:t>19.601,98 TL+158.076, 78 TL = 177.678,76 TL</a:t>
            </a: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r>
              <a:rPr lang="tr-TR" sz="1400" b="0" i="0" dirty="0">
                <a:effectLst/>
                <a:latin typeface="-apple-system"/>
              </a:rPr>
              <a:t>Kaza Tarihi İtibarıyla Kusur İndirimsiz Toplam IGT Hesabı:</a:t>
            </a:r>
            <a:br>
              <a:rPr lang="tr-TR" sz="1400" dirty="0"/>
            </a:br>
            <a:r>
              <a:rPr lang="tr-TR" sz="1400" dirty="0"/>
              <a:t>	</a:t>
            </a:r>
            <a:r>
              <a:rPr lang="tr-TR" sz="1100" b="0" i="0" dirty="0">
                <a:effectLst/>
              </a:rPr>
              <a:t>Kaza tarihi itibarıyla kusur indirimsiz toplam iş göremezlik tazminat tutarı, aşağıdaki şekilde hesaplanmıştır:</a:t>
            </a:r>
          </a:p>
          <a:p>
            <a:endParaRPr lang="tr-TR" sz="1100" dirty="0"/>
          </a:p>
          <a:p>
            <a:r>
              <a:rPr lang="tr-TR" sz="1400" b="0" i="0" dirty="0">
                <a:effectLst/>
                <a:latin typeface="-apple-system"/>
              </a:rPr>
              <a:t>                              19.601, 98 TL + (158.076, 78 TL x 1/(1+ (0,09 x 2, 424658 yıl) ) )</a:t>
            </a:r>
          </a:p>
          <a:p>
            <a:r>
              <a:rPr lang="tr-TR" sz="1400" dirty="0">
                <a:latin typeface="-apple-system"/>
              </a:rPr>
              <a:t>	</a:t>
            </a:r>
          </a:p>
          <a:p>
            <a:r>
              <a:rPr lang="tr-TR" sz="1400" dirty="0">
                <a:latin typeface="-apple-system"/>
              </a:rPr>
              <a:t>		        =</a:t>
            </a:r>
            <a:r>
              <a:rPr lang="tr-TR" sz="1400" b="0" i="0" dirty="0">
                <a:effectLst/>
                <a:latin typeface="-apple-system"/>
              </a:rPr>
              <a:t>149.362,52 TL</a:t>
            </a:r>
            <a:endParaRPr lang="tr-TR" sz="1400" dirty="0"/>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latin typeface="Calibri" panose="020F0502020204030204" pitchFamily="34" charset="0"/>
              <a:ea typeface="Calibri" panose="020F0502020204030204" pitchFamily="34" charset="0"/>
              <a:cs typeface="Times New Roman" panose="02020603050405020304" pitchFamily="18" charset="0"/>
            </a:endParaRPr>
          </a:p>
          <a:p>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Tree>
    <p:extLst>
      <p:ext uri="{BB962C8B-B14F-4D97-AF65-F5344CB8AC3E}">
        <p14:creationId xmlns:p14="http://schemas.microsoft.com/office/powerpoint/2010/main" val="2617637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9CEA763-4BEC-B708-3462-B18FAE39C2B0}"/>
              </a:ext>
            </a:extLst>
          </p:cNvPr>
          <p:cNvSpPr txBox="1"/>
          <p:nvPr/>
        </p:nvSpPr>
        <p:spPr>
          <a:xfrm>
            <a:off x="411480" y="586739"/>
            <a:ext cx="10530840" cy="4247317"/>
          </a:xfrm>
          <a:prstGeom prst="rect">
            <a:avLst/>
          </a:prstGeom>
          <a:noFill/>
        </p:spPr>
        <p:txBody>
          <a:bodyPr wrap="square" rtlCol="0">
            <a:spAutoFit/>
          </a:bodyPr>
          <a:lstStyle/>
          <a:p>
            <a:r>
              <a:rPr lang="tr-TR" b="0" i="0" dirty="0">
                <a:effectLst/>
              </a:rPr>
              <a:t>E. Zarardan İndirim Sebepleri ve Nihai Tazminat</a:t>
            </a:r>
          </a:p>
          <a:p>
            <a:endParaRPr lang="tr-TR" sz="1600" b="0" i="0" u="sng" dirty="0">
              <a:effectLst/>
            </a:endParaRPr>
          </a:p>
          <a:p>
            <a:r>
              <a:rPr lang="tr-TR" sz="1600" b="0" i="0" u="sng" dirty="0">
                <a:effectLst/>
              </a:rPr>
              <a:t>Kusur İndirimi</a:t>
            </a:r>
            <a:br>
              <a:rPr lang="tr-TR" dirty="0"/>
            </a:br>
            <a:r>
              <a:rPr lang="tr-TR" dirty="0"/>
              <a:t>	</a:t>
            </a:r>
            <a:r>
              <a:rPr lang="tr-TR" sz="1400" b="0" i="0" dirty="0">
                <a:effectLst/>
              </a:rPr>
              <a:t>Dava dosyasındaki bilgilerden, Zeynep Esen Akın'ın olayda %25 oranında ve davalı </a:t>
            </a:r>
            <a:r>
              <a:rPr lang="tr-TR" sz="1400" b="0" i="0" dirty="0" err="1">
                <a:effectLst/>
              </a:rPr>
              <a:t>tarafin</a:t>
            </a:r>
            <a:r>
              <a:rPr lang="tr-TR" sz="1400" b="0" i="0" dirty="0">
                <a:effectLst/>
              </a:rPr>
              <a:t> ise %75 oranında kusurlu olduğu anlaşılmıştır. Bu nedenle Zeynep Esen Akın için hesaplanan iş göremezlik tazminatına %25 kusur indirimi yansıtılmalıdır. Sigorta şirketi ödeme tarihi itibarıyla kusur indirimli toplam tazminat tutarı aşağıdaki şekilde hesaplanmıştır.</a:t>
            </a:r>
            <a:br>
              <a:rPr lang="tr-TR" sz="1400" dirty="0"/>
            </a:br>
            <a:r>
              <a:rPr lang="tr-TR" sz="1600" b="0" i="0" u="sng" dirty="0">
                <a:effectLst/>
              </a:rPr>
              <a:t>Hesap Tarihi İtibarıyla Kusur İndirimli Toplam İGT Hesabı:</a:t>
            </a:r>
            <a:br>
              <a:rPr lang="tr-TR" dirty="0"/>
            </a:br>
            <a:r>
              <a:rPr lang="tr-TR" dirty="0"/>
              <a:t>	</a:t>
            </a:r>
            <a:r>
              <a:rPr lang="tr-TR" sz="1400" b="0" i="0" dirty="0">
                <a:effectLst/>
              </a:rPr>
              <a:t>Hesap tarihi itibarıyla kusur indirimli toplam iş göremezlik tazminatı aşağıdaki</a:t>
            </a:r>
            <a:br>
              <a:rPr lang="tr-TR" sz="1400" dirty="0"/>
            </a:br>
            <a:r>
              <a:rPr lang="tr-TR" sz="1400" b="0" i="0" dirty="0">
                <a:effectLst/>
              </a:rPr>
              <a:t>şekilde hesaplanmıştır</a:t>
            </a:r>
            <a:r>
              <a:rPr lang="tr-TR" b="0" i="0" dirty="0">
                <a:effectLst/>
              </a:rPr>
              <a:t>.</a:t>
            </a:r>
          </a:p>
          <a:p>
            <a:endParaRPr lang="tr-TR" dirty="0"/>
          </a:p>
          <a:p>
            <a:r>
              <a:rPr lang="tr-TR" dirty="0"/>
              <a:t>                             </a:t>
            </a:r>
            <a:r>
              <a:rPr lang="tr-TR" sz="1400" b="0" i="0" dirty="0">
                <a:effectLst/>
              </a:rPr>
              <a:t>177.678, 76 TL x 0,75 = 133.259, 07 TL</a:t>
            </a:r>
            <a:endParaRPr lang="tr-TR" sz="1400" dirty="0"/>
          </a:p>
          <a:p>
            <a:r>
              <a:rPr lang="tr-TR" sz="1600" b="0" i="0" dirty="0">
                <a:effectLst/>
              </a:rPr>
              <a:t>Kaza Tarihi İtibarıyla Kusur İndirimli Toplam IGT Hesabı:</a:t>
            </a:r>
            <a:br>
              <a:rPr lang="tr-TR" sz="1600" dirty="0"/>
            </a:br>
            <a:r>
              <a:rPr lang="tr-TR" sz="1600" dirty="0"/>
              <a:t>	</a:t>
            </a:r>
            <a:r>
              <a:rPr lang="tr-TR" sz="1400" b="0" i="0" dirty="0">
                <a:effectLst/>
              </a:rPr>
              <a:t>Kaza tarihi itibarıyla kusur indirimli toplam iş göremezlik tazminatı aşağıdaki şekilde hesaplanmıştır.</a:t>
            </a:r>
            <a:br>
              <a:rPr lang="tr-TR" dirty="0"/>
            </a:br>
            <a:br>
              <a:rPr lang="tr-TR" dirty="0"/>
            </a:br>
            <a:r>
              <a:rPr lang="tr-TR" dirty="0"/>
              <a:t>                             </a:t>
            </a:r>
            <a:r>
              <a:rPr lang="tr-TR" sz="1400" b="0" i="0" dirty="0">
                <a:effectLst/>
              </a:rPr>
              <a:t>149.362, 52 TL x 0,75 = 112.021, 89 TL</a:t>
            </a:r>
            <a:br>
              <a:rPr lang="tr-TR" dirty="0"/>
            </a:br>
            <a:endParaRPr lang="tr-TR" dirty="0"/>
          </a:p>
        </p:txBody>
      </p:sp>
    </p:spTree>
    <p:extLst>
      <p:ext uri="{BB962C8B-B14F-4D97-AF65-F5344CB8AC3E}">
        <p14:creationId xmlns:p14="http://schemas.microsoft.com/office/powerpoint/2010/main" val="68280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4A2D0E1F-6E3D-097A-7218-D07ED7E4223A}"/>
              </a:ext>
            </a:extLst>
          </p:cNvPr>
          <p:cNvSpPr txBox="1"/>
          <p:nvPr/>
        </p:nvSpPr>
        <p:spPr>
          <a:xfrm>
            <a:off x="640080" y="982980"/>
            <a:ext cx="10645140" cy="2893100"/>
          </a:xfrm>
          <a:prstGeom prst="rect">
            <a:avLst/>
          </a:prstGeom>
          <a:noFill/>
        </p:spPr>
        <p:txBody>
          <a:bodyPr wrap="square" rtlCol="0">
            <a:spAutoFit/>
          </a:bodyPr>
          <a:lstStyle/>
          <a:p>
            <a:r>
              <a:rPr lang="tr-TR" sz="2000" b="0" i="0" u="sng" dirty="0">
                <a:effectLst/>
              </a:rPr>
              <a:t>Sigorta Şirketi Ödemesinin İndirimi</a:t>
            </a:r>
            <a:br>
              <a:rPr lang="tr-TR" dirty="0"/>
            </a:br>
            <a:r>
              <a:rPr lang="tr-TR" dirty="0"/>
              <a:t>	</a:t>
            </a:r>
            <a:r>
              <a:rPr lang="tr-TR" sz="1400" dirty="0"/>
              <a:t>T</a:t>
            </a:r>
            <a:r>
              <a:rPr lang="tr-TR" sz="1400" b="0" i="0" dirty="0">
                <a:effectLst/>
              </a:rPr>
              <a:t>rafik kazası sonucu yaralanarak malul kalan Zeynep Esen Akın'a sigorta şirketi tarafından 18.02.2019 tarihinde 75.000,00 TL tutarında tazminat ödemesi yapılmıştır.	</a:t>
            </a:r>
          </a:p>
          <a:p>
            <a:r>
              <a:rPr lang="tr-TR" sz="1400" dirty="0"/>
              <a:t>	</a:t>
            </a:r>
          </a:p>
          <a:p>
            <a:r>
              <a:rPr lang="tr-TR" sz="1400" b="0" i="0" dirty="0">
                <a:effectLst/>
              </a:rPr>
              <a:t>	Sigorta şirketi ödemesinin dava tarihi öncesi yapıldığı durumda, hesap ve kaza tarihi itibarıyla bakiye iş göremezlik tazminatı şu şekilde elde edilir:</a:t>
            </a:r>
          </a:p>
          <a:p>
            <a:endParaRPr lang="tr-TR" sz="1400" b="0" i="0" dirty="0">
              <a:effectLst/>
            </a:endParaRPr>
          </a:p>
          <a:p>
            <a:r>
              <a:rPr lang="tr-TR" sz="1400" b="0" i="0" dirty="0">
                <a:effectLst/>
              </a:rPr>
              <a:t>Hesap Tarihi Bakiye İGT =			</a:t>
            </a:r>
          </a:p>
          <a:p>
            <a:r>
              <a:rPr lang="tr-TR" sz="1400" dirty="0"/>
              <a:t>                            </a:t>
            </a:r>
            <a:r>
              <a:rPr lang="tr-TR" sz="1400" b="0" i="0" dirty="0">
                <a:effectLst/>
              </a:rPr>
              <a:t>Hesap Tarihi Kusur İndirimli İGT  - Sigorta Şirketi Ödemesi x (1 + (i × t₁))</a:t>
            </a:r>
            <a:br>
              <a:rPr lang="tr-TR" sz="1400" b="0" i="0" dirty="0">
                <a:effectLst/>
              </a:rPr>
            </a:br>
            <a:br>
              <a:rPr lang="tr-TR" sz="1400" b="0" i="0" dirty="0">
                <a:effectLst/>
              </a:rPr>
            </a:br>
            <a:r>
              <a:rPr lang="tr-TR" sz="1400" b="0" i="0" dirty="0">
                <a:effectLst/>
              </a:rPr>
              <a:t>			Kaza Tarihi Bakiye İGT= Kaza Tarihi Kusur İndirimli İGT - Sigorta Şirketi Ödemesi x (1 + (</a:t>
            </a:r>
            <a:r>
              <a:rPr lang="tr-TR" sz="1400" b="0" i="0" dirty="0" err="1">
                <a:effectLst/>
              </a:rPr>
              <a:t>ixt</a:t>
            </a:r>
            <a:r>
              <a:rPr lang="tr-TR" sz="1400" b="0" i="0" dirty="0">
                <a:effectLst/>
              </a:rPr>
              <a:t>₂))</a:t>
            </a:r>
            <a:endParaRPr lang="tr-TR" sz="1400" dirty="0"/>
          </a:p>
          <a:p>
            <a:endParaRPr lang="tr-TR" dirty="0"/>
          </a:p>
        </p:txBody>
      </p:sp>
    </p:spTree>
    <p:extLst>
      <p:ext uri="{BB962C8B-B14F-4D97-AF65-F5344CB8AC3E}">
        <p14:creationId xmlns:p14="http://schemas.microsoft.com/office/powerpoint/2010/main" val="1226094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88C405E-E1C0-A433-0E82-CED281A89B53}"/>
              </a:ext>
            </a:extLst>
          </p:cNvPr>
          <p:cNvSpPr txBox="1"/>
          <p:nvPr/>
        </p:nvSpPr>
        <p:spPr>
          <a:xfrm>
            <a:off x="655320" y="426720"/>
            <a:ext cx="11536680" cy="5201424"/>
          </a:xfrm>
          <a:prstGeom prst="rect">
            <a:avLst/>
          </a:prstGeom>
          <a:noFill/>
        </p:spPr>
        <p:txBody>
          <a:bodyPr wrap="square" rtlCol="0">
            <a:spAutoFit/>
          </a:bodyPr>
          <a:lstStyle/>
          <a:p>
            <a:r>
              <a:rPr lang="tr-TR" b="0" i="0" dirty="0">
                <a:effectLst/>
                <a:latin typeface="-apple-system"/>
              </a:rPr>
              <a:t>F. Bakiye Nihai Tazminat</a:t>
            </a:r>
          </a:p>
          <a:p>
            <a:endParaRPr lang="tr-TR" sz="1600" b="0" i="0" dirty="0">
              <a:effectLst/>
              <a:latin typeface="-apple-system"/>
            </a:endParaRPr>
          </a:p>
          <a:p>
            <a:r>
              <a:rPr lang="tr-TR" sz="1600" b="0" i="0" u="sng" dirty="0">
                <a:effectLst/>
                <a:latin typeface="-apple-system"/>
              </a:rPr>
              <a:t>Hesap Tarihi İtibarıyla Kusur İndirimli Bakiye İGT Hesabı:</a:t>
            </a:r>
          </a:p>
          <a:p>
            <a:br>
              <a:rPr lang="tr-TR" sz="1400" dirty="0"/>
            </a:br>
            <a:r>
              <a:rPr lang="tr-TR" sz="1400" dirty="0"/>
              <a:t>	</a:t>
            </a:r>
            <a:r>
              <a:rPr lang="tr-TR" sz="1400" b="0" i="0" dirty="0">
                <a:effectLst/>
                <a:latin typeface="-apple-system"/>
              </a:rPr>
              <a:t>Hesap tarihi itibarıyla kusur indirimli bakiye iş göremezlik tazminatı aşağıdaki</a:t>
            </a:r>
            <a:br>
              <a:rPr lang="tr-TR" sz="1400" dirty="0"/>
            </a:br>
            <a:r>
              <a:rPr lang="tr-TR" sz="1400" b="0" i="0" dirty="0">
                <a:effectLst/>
                <a:latin typeface="-apple-system"/>
              </a:rPr>
              <a:t>şekilde hesaplanmıştır.</a:t>
            </a:r>
            <a:br>
              <a:rPr lang="tr-TR" sz="1400" dirty="0"/>
            </a:br>
            <a:endParaRPr lang="tr-TR" sz="1400" dirty="0"/>
          </a:p>
          <a:p>
            <a:r>
              <a:rPr lang="tr-TR" sz="1400" b="0" i="0" dirty="0">
                <a:effectLst/>
                <a:latin typeface="-apple-system"/>
              </a:rPr>
              <a:t>                                      = 133.259,07 TL-75.000, 00 TL  x  (1 +0,09 × 0, 958904 yıl)</a:t>
            </a:r>
          </a:p>
          <a:p>
            <a:endParaRPr lang="tr-TR" sz="1400" dirty="0">
              <a:latin typeface="-apple-system"/>
            </a:endParaRPr>
          </a:p>
          <a:p>
            <a:r>
              <a:rPr lang="tr-TR" sz="1400" dirty="0">
                <a:latin typeface="-apple-system"/>
              </a:rPr>
              <a:t>                                      =</a:t>
            </a:r>
            <a:r>
              <a:rPr lang="tr-TR" sz="1400" b="0" i="0" dirty="0">
                <a:effectLst/>
                <a:latin typeface="-apple-system"/>
              </a:rPr>
              <a:t> 133.259,07 TL - 81.472,60 TL</a:t>
            </a:r>
            <a:r>
              <a:rPr lang="tr-TR" sz="1400" dirty="0">
                <a:latin typeface="-apple-system"/>
              </a:rPr>
              <a:t>  </a:t>
            </a:r>
          </a:p>
          <a:p>
            <a:endParaRPr lang="tr-TR" sz="1400" dirty="0">
              <a:latin typeface="-apple-system"/>
            </a:endParaRPr>
          </a:p>
          <a:p>
            <a:r>
              <a:rPr lang="tr-TR" sz="1400" dirty="0">
                <a:latin typeface="-apple-system"/>
              </a:rPr>
              <a:t>                                      = </a:t>
            </a:r>
            <a:r>
              <a:rPr lang="tr-TR" sz="1400" b="0" i="0" dirty="0">
                <a:effectLst/>
                <a:latin typeface="-apple-system"/>
              </a:rPr>
              <a:t>51.786, 47 TL</a:t>
            </a:r>
            <a:r>
              <a:rPr lang="tr-TR" sz="1400" dirty="0">
                <a:latin typeface="-apple-system"/>
              </a:rPr>
              <a:t>                     </a:t>
            </a:r>
          </a:p>
          <a:p>
            <a:endParaRPr lang="tr-TR" sz="1400" dirty="0">
              <a:latin typeface="-apple-system"/>
            </a:endParaRPr>
          </a:p>
          <a:p>
            <a:r>
              <a:rPr lang="tr-TR" sz="1600" b="0" i="0" u="sng" dirty="0">
                <a:effectLst/>
                <a:latin typeface="-apple-system"/>
              </a:rPr>
              <a:t>Kaza Tarihi İtibarıyla Kusur İndirimli Bakiye İGT Hesabı:</a:t>
            </a:r>
          </a:p>
          <a:p>
            <a:br>
              <a:rPr lang="tr-TR" sz="1400" dirty="0"/>
            </a:br>
            <a:r>
              <a:rPr lang="tr-TR" sz="1400" dirty="0"/>
              <a:t>	</a:t>
            </a:r>
            <a:r>
              <a:rPr lang="tr-TR" sz="1400" b="0" i="0" dirty="0">
                <a:effectLst/>
                <a:latin typeface="-apple-system"/>
              </a:rPr>
              <a:t>Kaza tarihi itibarıyla kusur indirimli bakiye iş göremezlik tazminatı aşağıdaki şekilde</a:t>
            </a:r>
            <a:r>
              <a:rPr lang="tr-TR" sz="1400" dirty="0">
                <a:latin typeface="-apple-system"/>
              </a:rPr>
              <a:t> </a:t>
            </a:r>
            <a:r>
              <a:rPr lang="tr-TR" sz="1400" b="0" i="0" dirty="0">
                <a:effectLst/>
                <a:latin typeface="-apple-system"/>
              </a:rPr>
              <a:t>hesaplanmıştır.</a:t>
            </a:r>
          </a:p>
          <a:p>
            <a:endParaRPr lang="tr-TR" sz="1400" dirty="0">
              <a:latin typeface="-apple-system"/>
            </a:endParaRPr>
          </a:p>
          <a:p>
            <a:r>
              <a:rPr lang="tr-TR" sz="1400" b="0" i="0" dirty="0">
                <a:effectLst/>
                <a:latin typeface="-apple-system"/>
              </a:rPr>
              <a:t>                                        =112.021,89 TL- 75.000, 00 TL x (1 /(</a:t>
            </a:r>
            <a:r>
              <a:rPr lang="es-ES" sz="1400" b="0" i="0" dirty="0">
                <a:effectLst/>
                <a:latin typeface="-apple-system"/>
              </a:rPr>
              <a:t>1+ (0,09 x 1, 465753 yıl)</a:t>
            </a:r>
            <a:r>
              <a:rPr lang="tr-TR" sz="1400" b="0" i="0" dirty="0">
                <a:effectLst/>
                <a:latin typeface="-apple-system"/>
              </a:rPr>
              <a:t> ) )</a:t>
            </a:r>
            <a:br>
              <a:rPr lang="tr-TR" sz="1400" dirty="0"/>
            </a:br>
            <a:r>
              <a:rPr lang="tr-TR" sz="1400" dirty="0"/>
              <a:t> </a:t>
            </a:r>
          </a:p>
          <a:p>
            <a:r>
              <a:rPr lang="tr-TR" sz="1400" dirty="0"/>
              <a:t>                                =</a:t>
            </a:r>
            <a:r>
              <a:rPr lang="tr-TR" sz="1400" b="0" i="0" dirty="0">
                <a:solidFill>
                  <a:srgbClr val="5A5A5A"/>
                </a:solidFill>
                <a:effectLst/>
                <a:latin typeface="-apple-system"/>
              </a:rPr>
              <a:t> </a:t>
            </a:r>
            <a:r>
              <a:rPr lang="tr-TR" sz="1400" b="0" i="0" dirty="0">
                <a:effectLst/>
                <a:latin typeface="-apple-system"/>
              </a:rPr>
              <a:t>112.021,89 TL- 66.259, 23 TL</a:t>
            </a:r>
          </a:p>
          <a:p>
            <a:r>
              <a:rPr lang="tr-TR" sz="1400" dirty="0">
                <a:latin typeface="-apple-system"/>
              </a:rPr>
              <a:t> </a:t>
            </a:r>
          </a:p>
          <a:p>
            <a:r>
              <a:rPr lang="tr-TR" sz="1400" dirty="0">
                <a:latin typeface="-apple-system"/>
              </a:rPr>
              <a:t>                                        =</a:t>
            </a:r>
            <a:r>
              <a:rPr lang="tr-TR" sz="1400" b="0" i="0" dirty="0">
                <a:solidFill>
                  <a:srgbClr val="5A5A5A"/>
                </a:solidFill>
                <a:effectLst/>
                <a:latin typeface="-apple-system"/>
              </a:rPr>
              <a:t> </a:t>
            </a:r>
            <a:r>
              <a:rPr lang="tr-TR" sz="1400" b="0" i="0" dirty="0">
                <a:effectLst/>
                <a:latin typeface="-apple-system"/>
              </a:rPr>
              <a:t>45.762,66 TL</a:t>
            </a:r>
          </a:p>
          <a:p>
            <a:endParaRPr lang="tr-TR" sz="1400" dirty="0"/>
          </a:p>
        </p:txBody>
      </p:sp>
    </p:spTree>
    <p:extLst>
      <p:ext uri="{BB962C8B-B14F-4D97-AF65-F5344CB8AC3E}">
        <p14:creationId xmlns:p14="http://schemas.microsoft.com/office/powerpoint/2010/main" val="4188717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3F8E99A-FDA8-1166-8886-198DBFF9A6C6}"/>
              </a:ext>
            </a:extLst>
          </p:cNvPr>
          <p:cNvSpPr txBox="1"/>
          <p:nvPr/>
        </p:nvSpPr>
        <p:spPr>
          <a:xfrm>
            <a:off x="822960" y="1013460"/>
            <a:ext cx="10058400" cy="4093428"/>
          </a:xfrm>
          <a:prstGeom prst="rect">
            <a:avLst/>
          </a:prstGeom>
          <a:noFill/>
        </p:spPr>
        <p:txBody>
          <a:bodyPr wrap="square" rtlCol="0">
            <a:spAutoFit/>
          </a:bodyPr>
          <a:lstStyle/>
          <a:p>
            <a:r>
              <a:rPr lang="tr-TR" b="0" i="0" dirty="0">
                <a:effectLst/>
                <a:latin typeface="-apple-system"/>
              </a:rPr>
              <a:t>F. Poliçe Limitlerinin Kontrol Edilmesi</a:t>
            </a:r>
            <a:br>
              <a:rPr lang="tr-TR" dirty="0"/>
            </a:br>
            <a:endParaRPr lang="tr-TR" dirty="0"/>
          </a:p>
          <a:p>
            <a:r>
              <a:rPr lang="tr-TR" sz="1400" b="0" i="0" dirty="0">
                <a:effectLst/>
                <a:latin typeface="-apple-system"/>
              </a:rPr>
              <a:t>	Davalı sigorta şirketi tarafından düzenlenen Karayolları Motorlu Araçlar Zorunlu Mali Sorumluluk Sigortası poliçesinin kaza tarihi itibarıyla (01.09.2017) teminat limiti 330.000,00 TL'dir. Bununla birlikte sigorta şirketi 18.02.2019 tarihinde 75.000,00 TL tutarında ödeme yapmış olup, davalı sigorta şirketi hesaplanan tazminat tutarından kalan teminat limiti dahilinde sorumlu olacaktır. </a:t>
            </a:r>
          </a:p>
          <a:p>
            <a:r>
              <a:rPr lang="tr-TR" sz="1400" dirty="0">
                <a:latin typeface="-apple-system"/>
              </a:rPr>
              <a:t>	</a:t>
            </a:r>
            <a:r>
              <a:rPr lang="tr-TR" sz="1400" b="0" i="0" dirty="0">
                <a:effectLst/>
                <a:latin typeface="-apple-system"/>
              </a:rPr>
              <a:t>Zeynep Esen Akın için </a:t>
            </a:r>
            <a:r>
              <a:rPr lang="tr-TR" sz="1400" b="0" i="0" dirty="0" err="1">
                <a:effectLst/>
                <a:latin typeface="-apple-system"/>
              </a:rPr>
              <a:t>Aktüeryal</a:t>
            </a:r>
            <a:r>
              <a:rPr lang="tr-TR" sz="1400" b="0" i="0" dirty="0">
                <a:effectLst/>
                <a:latin typeface="-apple-system"/>
              </a:rPr>
              <a:t> Yöntem Yaklaşımı'na göre kaza tarihi itibarıyla hesaplanan 45.762, 66 TL bakiye iş göremezlik Bakiye Ömür ve Bilinen Gelir tazminat tutarının, teminat limiti dahilinde kaldığı görülmüştür.</a:t>
            </a:r>
          </a:p>
          <a:p>
            <a:r>
              <a:rPr lang="tr-TR" sz="1400" b="0" i="0" dirty="0">
                <a:solidFill>
                  <a:srgbClr val="5A5A5A"/>
                </a:solidFill>
                <a:effectLst/>
                <a:latin typeface="-apple-system"/>
              </a:rPr>
              <a:t>	</a:t>
            </a:r>
          </a:p>
          <a:p>
            <a:r>
              <a:rPr lang="tr-TR" sz="1400" b="0" i="0" dirty="0">
                <a:effectLst/>
                <a:latin typeface="-apple-system"/>
              </a:rPr>
              <a:t>Sonuç olarak, </a:t>
            </a:r>
            <a:r>
              <a:rPr lang="tr-TR" sz="1400" b="0" i="0" dirty="0" err="1">
                <a:effectLst/>
                <a:latin typeface="-apple-system"/>
              </a:rPr>
              <a:t>Aktüeryal</a:t>
            </a:r>
            <a:r>
              <a:rPr lang="tr-TR" sz="1400" b="0" i="0" dirty="0">
                <a:effectLst/>
                <a:latin typeface="-apple-system"/>
              </a:rPr>
              <a:t> Yöntem - Bakiye Ömür ve Bilinen Gelir Yaklaşımı'na göre hesaplanan tazminat tutarları özeti aşağıdaki tabloda sunulmuştur.</a:t>
            </a: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p:txBody>
      </p:sp>
      <p:pic>
        <p:nvPicPr>
          <p:cNvPr id="6" name="Resim 5" descr="metin, yazı tipi, gazete içeren bir resim&#10;&#10;Açıklama otomatik olarak oluşturuldu">
            <a:extLst>
              <a:ext uri="{FF2B5EF4-FFF2-40B4-BE49-F238E27FC236}">
                <a16:creationId xmlns:a16="http://schemas.microsoft.com/office/drawing/2014/main" id="{47ABAE28-3926-ED4F-61A3-2547E4F74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 y="3429000"/>
            <a:ext cx="5422583" cy="1179535"/>
          </a:xfrm>
          <a:prstGeom prst="rect">
            <a:avLst/>
          </a:prstGeom>
        </p:spPr>
      </p:pic>
    </p:spTree>
    <p:extLst>
      <p:ext uri="{BB962C8B-B14F-4D97-AF65-F5344CB8AC3E}">
        <p14:creationId xmlns:p14="http://schemas.microsoft.com/office/powerpoint/2010/main" val="2134993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FD38366B-3EC0-3E9B-AE79-9A942E52B61A}"/>
              </a:ext>
            </a:extLst>
          </p:cNvPr>
          <p:cNvSpPr txBox="1"/>
          <p:nvPr/>
        </p:nvSpPr>
        <p:spPr>
          <a:xfrm>
            <a:off x="593558" y="2336393"/>
            <a:ext cx="11004884" cy="2185214"/>
          </a:xfrm>
          <a:prstGeom prst="rect">
            <a:avLst/>
          </a:prstGeom>
          <a:noFill/>
        </p:spPr>
        <p:txBody>
          <a:bodyPr wrap="square" rtlCol="0">
            <a:spAutoFit/>
          </a:bodyPr>
          <a:lstStyle/>
          <a:p>
            <a:r>
              <a:rPr lang="tr-TR" sz="3200" dirty="0">
                <a:effectLst/>
                <a:latin typeface="Calibri" panose="020F0502020204030204" pitchFamily="34" charset="0"/>
                <a:ea typeface="Calibri" panose="020F0502020204030204" pitchFamily="34" charset="0"/>
                <a:cs typeface="Times New Roman" panose="02020603050405020304" pitchFamily="18" charset="0"/>
              </a:rPr>
              <a:t>Teknik </a:t>
            </a:r>
            <a:r>
              <a:rPr lang="tr-TR" sz="3200" dirty="0">
                <a:latin typeface="Calibri" panose="020F0502020204030204" pitchFamily="34" charset="0"/>
                <a:ea typeface="Calibri" panose="020F0502020204030204" pitchFamily="34" charset="0"/>
                <a:cs typeface="Times New Roman" panose="02020603050405020304" pitchFamily="18" charset="0"/>
              </a:rPr>
              <a:t>F</a:t>
            </a:r>
            <a:r>
              <a:rPr lang="tr-TR" sz="3200" dirty="0">
                <a:effectLst/>
                <a:latin typeface="Calibri" panose="020F0502020204030204" pitchFamily="34" charset="0"/>
                <a:ea typeface="Calibri" panose="020F0502020204030204" pitchFamily="34" charset="0"/>
                <a:cs typeface="Times New Roman" panose="02020603050405020304" pitchFamily="18" charset="0"/>
              </a:rPr>
              <a:t>aiz:</a:t>
            </a:r>
          </a:p>
          <a:p>
            <a:endParaRPr lang="tr-TR" sz="3200" dirty="0">
              <a:effectLst/>
              <a:latin typeface="Calibri" panose="020F0502020204030204" pitchFamily="34" charset="0"/>
              <a:ea typeface="Calibri" panose="020F0502020204030204" pitchFamily="34" charset="0"/>
              <a:cs typeface="Times New Roman" panose="02020603050405020304" pitchFamily="18" charset="0"/>
            </a:endParaRPr>
          </a:p>
          <a:p>
            <a:r>
              <a:rPr lang="tr-TR" sz="1800" kern="100" dirty="0">
                <a:effectLst/>
                <a:latin typeface="Calibri" panose="020F0502020204030204" pitchFamily="34" charset="0"/>
                <a:ea typeface="Calibri" panose="020F0502020204030204" pitchFamily="34" charset="0"/>
                <a:cs typeface="Times New Roman" panose="02020603050405020304" pitchFamily="18" charset="0"/>
              </a:rPr>
              <a:t>Tazminat, basit bir şekilde, ileride yapılacak ödemelerin belirli bir faiz oranı ile iskonto edilmesi sonucunda elde edilen bugünkü değer hesabı olarak ifade edilebilir. Teknik faiz genellikle söz konusu ülkedeki reel getiri oranını ifade eden bir oran olarak belirlenir. Teknik faiz oranı yükseldikçe yapılan tazminat hesabının bugünkü değeri azalmaktadır.</a:t>
            </a:r>
          </a:p>
          <a:p>
            <a:endParaRPr lang="tr-TR" dirty="0"/>
          </a:p>
        </p:txBody>
      </p:sp>
    </p:spTree>
    <p:extLst>
      <p:ext uri="{BB962C8B-B14F-4D97-AF65-F5344CB8AC3E}">
        <p14:creationId xmlns:p14="http://schemas.microsoft.com/office/powerpoint/2010/main" val="5844149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9CF6591-5926-2397-320A-1072DFE4CE2A}"/>
              </a:ext>
            </a:extLst>
          </p:cNvPr>
          <p:cNvSpPr txBox="1"/>
          <p:nvPr/>
        </p:nvSpPr>
        <p:spPr>
          <a:xfrm>
            <a:off x="441960" y="601980"/>
            <a:ext cx="10957560" cy="4370427"/>
          </a:xfrm>
          <a:prstGeom prst="rect">
            <a:avLst/>
          </a:prstGeom>
          <a:noFill/>
        </p:spPr>
        <p:txBody>
          <a:bodyPr wrap="square" rtlCol="0">
            <a:spAutoFit/>
          </a:bodyPr>
          <a:lstStyle/>
          <a:p>
            <a:r>
              <a:rPr lang="tr-TR" b="0" i="0" dirty="0" err="1">
                <a:effectLst/>
                <a:latin typeface="-apple-system"/>
              </a:rPr>
              <a:t>Aktüeryal</a:t>
            </a:r>
            <a:r>
              <a:rPr lang="tr-TR" b="0" i="0" dirty="0">
                <a:effectLst/>
                <a:latin typeface="-apple-system"/>
              </a:rPr>
              <a:t> Yöntem - Tam Hayat ve Güncel Gelir Yaklaşımı</a:t>
            </a:r>
            <a:br>
              <a:rPr lang="tr-TR" dirty="0"/>
            </a:br>
            <a:r>
              <a:rPr lang="tr-TR" dirty="0"/>
              <a:t>	</a:t>
            </a:r>
            <a:r>
              <a:rPr lang="tr-TR" sz="1400" b="0" i="0" dirty="0">
                <a:effectLst/>
                <a:latin typeface="-apple-system"/>
              </a:rPr>
              <a:t>Sigorta şirketi ödeme tarihindeki verilere göre davacının zararının karşılanıp karşılanmadığı belirlenirken, öncelikle hesaplama tarihi olarak sigorta şirketi ödeme tarihi olan 18.02.2019 alınmıştır.</a:t>
            </a:r>
          </a:p>
          <a:p>
            <a:endParaRPr lang="tr-TR" sz="1400" dirty="0">
              <a:latin typeface="-apple-system"/>
            </a:endParaRPr>
          </a:p>
          <a:p>
            <a:r>
              <a:rPr lang="tr-TR" sz="1400" b="0" i="0" u="sng" dirty="0">
                <a:effectLst/>
                <a:latin typeface="-apple-system"/>
              </a:rPr>
              <a:t>I. Sigorta Şirketi Ödeme Tarihindeki Verilere Göre Yapılan İş </a:t>
            </a:r>
            <a:r>
              <a:rPr lang="tr-TR" sz="1400" b="0" i="0" u="sng" dirty="0" err="1">
                <a:effectLst/>
                <a:latin typeface="-apple-system"/>
              </a:rPr>
              <a:t>GöremezlikTazminatı</a:t>
            </a:r>
            <a:r>
              <a:rPr lang="tr-TR" sz="1400" b="0" i="0" u="sng" dirty="0">
                <a:effectLst/>
                <a:latin typeface="-apple-system"/>
              </a:rPr>
              <a:t> Hesabı</a:t>
            </a:r>
          </a:p>
          <a:p>
            <a:br>
              <a:rPr lang="tr-TR" sz="1400" dirty="0"/>
            </a:br>
            <a:r>
              <a:rPr lang="tr-TR" sz="1400" b="0" i="0" u="sng" dirty="0">
                <a:effectLst/>
                <a:latin typeface="-apple-system"/>
              </a:rPr>
              <a:t>A. Tazminat Süresinin Belirlenmesi</a:t>
            </a:r>
            <a:br>
              <a:rPr lang="tr-TR" sz="1400" dirty="0"/>
            </a:br>
            <a:endParaRPr lang="tr-TR" sz="1400" dirty="0"/>
          </a:p>
          <a:p>
            <a:r>
              <a:rPr lang="tr-TR" sz="1400" b="0" i="0" dirty="0">
                <a:effectLst/>
                <a:latin typeface="-apple-system"/>
              </a:rPr>
              <a:t>	Zeynep Esen Akın'ın 01.09.2017 kaza ve 18.02.2019 sigorta şirketi ödeme tarihleri itibarıyla yaşı ve TRH 2010 Kadın </a:t>
            </a:r>
            <a:r>
              <a:rPr lang="tr-TR" sz="1400" b="0" i="0" dirty="0" err="1">
                <a:effectLst/>
                <a:latin typeface="-apple-system"/>
              </a:rPr>
              <a:t>Tablosu'na</a:t>
            </a:r>
            <a:r>
              <a:rPr lang="tr-TR" sz="1400" b="0" i="0" dirty="0">
                <a:effectLst/>
                <a:latin typeface="-apple-system"/>
              </a:rPr>
              <a:t> göre muhtemel yaşam süresi aşağıdaki oda gösterilmektedir.</a:t>
            </a: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r>
              <a:rPr lang="tr-TR" sz="1400" dirty="0">
                <a:latin typeface="-apple-system"/>
              </a:rPr>
              <a:t>Malul kalan kişinin tazminat hesabını etkileyen tüm durumların gösterildiği , malulün yaşı dikkate alınarak çizilen yaşam çizelgesi aşağıda verilmiştir.</a:t>
            </a:r>
          </a:p>
          <a:p>
            <a:endParaRPr lang="tr-TR" dirty="0"/>
          </a:p>
        </p:txBody>
      </p:sp>
      <p:pic>
        <p:nvPicPr>
          <p:cNvPr id="6" name="Resim 5" descr="metin, yazı tipi, çizgi içeren bir resim&#10;&#10;Açıklama otomatik olarak oluşturuldu">
            <a:extLst>
              <a:ext uri="{FF2B5EF4-FFF2-40B4-BE49-F238E27FC236}">
                <a16:creationId xmlns:a16="http://schemas.microsoft.com/office/drawing/2014/main" id="{73CE1CDB-1303-8AF0-F9FF-5AAB6660A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 y="2971860"/>
            <a:ext cx="6821805" cy="1226790"/>
          </a:xfrm>
          <a:prstGeom prst="rect">
            <a:avLst/>
          </a:prstGeom>
        </p:spPr>
      </p:pic>
      <p:pic>
        <p:nvPicPr>
          <p:cNvPr id="8" name="Resim 7" descr="metin, çizgi, makbuz içeren bir resim&#10;&#10;Açıklama otomatik olarak oluşturuldu">
            <a:extLst>
              <a:ext uri="{FF2B5EF4-FFF2-40B4-BE49-F238E27FC236}">
                <a16:creationId xmlns:a16="http://schemas.microsoft.com/office/drawing/2014/main" id="{840EBF01-0C9D-D55E-C823-DB0AADA6E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 y="4821585"/>
            <a:ext cx="7078980" cy="1282095"/>
          </a:xfrm>
          <a:prstGeom prst="rect">
            <a:avLst/>
          </a:prstGeom>
        </p:spPr>
      </p:pic>
    </p:spTree>
    <p:extLst>
      <p:ext uri="{BB962C8B-B14F-4D97-AF65-F5344CB8AC3E}">
        <p14:creationId xmlns:p14="http://schemas.microsoft.com/office/powerpoint/2010/main" val="4103431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65612ED6-C95C-9C7E-6446-49F082731778}"/>
              </a:ext>
            </a:extLst>
          </p:cNvPr>
          <p:cNvSpPr txBox="1"/>
          <p:nvPr/>
        </p:nvSpPr>
        <p:spPr>
          <a:xfrm>
            <a:off x="502920" y="312420"/>
            <a:ext cx="10401300" cy="5170646"/>
          </a:xfrm>
          <a:prstGeom prst="rect">
            <a:avLst/>
          </a:prstGeom>
          <a:noFill/>
        </p:spPr>
        <p:txBody>
          <a:bodyPr wrap="square" rtlCol="0">
            <a:spAutoFit/>
          </a:bodyPr>
          <a:lstStyle/>
          <a:p>
            <a:r>
              <a:rPr lang="tr-TR" b="0" i="0" dirty="0">
                <a:effectLst/>
                <a:latin typeface="-apple-system"/>
              </a:rPr>
              <a:t>B. İşlemiş Dönem İGT Hesabı (01.09.2017 - 17.02.2019)</a:t>
            </a:r>
            <a:br>
              <a:rPr lang="tr-TR" dirty="0"/>
            </a:br>
            <a:r>
              <a:rPr lang="tr-TR" dirty="0"/>
              <a:t>	</a:t>
            </a:r>
            <a:r>
              <a:rPr lang="tr-TR" sz="1400" b="0" i="0" dirty="0">
                <a:effectLst/>
                <a:latin typeface="-apple-system"/>
              </a:rPr>
              <a:t>Zeynep Esen Akın'ın 01.09.2017 - 17.02.2019 tarihleri arasındaki işlemiş dönem aylık geliri için hesap tarihinde yürürlükteki güncel net asgari ücret dikkate alınmıştır. Zeynep Esen Akın'ın işlemiş dönem geliri evli, eşi çalışan, çocuksuz durumuna uygun AGİ tutarı</a:t>
            </a:r>
            <a:br>
              <a:rPr lang="tr-TR" sz="1400" dirty="0"/>
            </a:br>
            <a:r>
              <a:rPr lang="tr-TR" sz="1400" b="0" i="0" dirty="0">
                <a:effectLst/>
                <a:latin typeface="-apple-system"/>
              </a:rPr>
              <a:t>göz önünde bulundurularak belirlenmiş ve aşağıdaki tablod</a:t>
            </a:r>
            <a:r>
              <a:rPr lang="tr-TR" sz="1400" dirty="0">
                <a:latin typeface="-apple-system"/>
              </a:rPr>
              <a:t>a </a:t>
            </a:r>
            <a:r>
              <a:rPr lang="tr-TR" sz="1400" b="0" i="0" dirty="0">
                <a:effectLst/>
                <a:latin typeface="-apple-system"/>
              </a:rPr>
              <a:t>gösterilmiştir.</a:t>
            </a:r>
          </a:p>
          <a:p>
            <a:r>
              <a:rPr lang="tr-TR" sz="1400" dirty="0">
                <a:latin typeface="-apple-system"/>
              </a:rPr>
              <a:t>   		</a:t>
            </a:r>
          </a:p>
          <a:p>
            <a:endParaRPr lang="tr-TR" sz="1400" dirty="0">
              <a:latin typeface="-apple-system"/>
            </a:endParaRPr>
          </a:p>
          <a:p>
            <a:endParaRPr lang="tr-TR" sz="1400" dirty="0">
              <a:latin typeface="-apple-system"/>
            </a:endParaRPr>
          </a:p>
          <a:p>
            <a:endParaRPr lang="tr-TR" sz="1400" dirty="0">
              <a:latin typeface="-apple-system"/>
            </a:endParaRPr>
          </a:p>
          <a:p>
            <a:endParaRPr lang="tr-TR" sz="1400" dirty="0">
              <a:latin typeface="-apple-system"/>
            </a:endParaRPr>
          </a:p>
          <a:p>
            <a:r>
              <a:rPr lang="tr-TR" sz="1400" b="0" i="0" dirty="0">
                <a:effectLst/>
                <a:latin typeface="-apple-system"/>
              </a:rPr>
              <a:t>Tabloya göre; 01.09.2017 - 17.02.2019 arası 1 yıl, 5 ay, 17 günlük süre 12 + 5 + 17/30 = = 17,566667 ay olduğundan Zeynep Esen Akın'ın işlemiş dönem geliri, aşağıdaki şekilde hesaplanmıştır:</a:t>
            </a:r>
          </a:p>
          <a:p>
            <a:endParaRPr lang="tr-TR" sz="1400" dirty="0">
              <a:latin typeface="-apple-system"/>
            </a:endParaRPr>
          </a:p>
          <a:p>
            <a:r>
              <a:rPr lang="tr-TR" sz="1400" b="0" i="0" dirty="0">
                <a:effectLst/>
                <a:latin typeface="-apple-system"/>
              </a:rPr>
              <a:t>İşlemiş Dönem Net Gelir </a:t>
            </a:r>
          </a:p>
          <a:p>
            <a:endParaRPr lang="tr-TR" sz="1400" dirty="0">
              <a:latin typeface="-apple-system"/>
            </a:endParaRPr>
          </a:p>
          <a:p>
            <a:r>
              <a:rPr lang="tr-TR" sz="1400" dirty="0">
                <a:latin typeface="-apple-system"/>
              </a:rPr>
              <a:t>                                            =</a:t>
            </a:r>
            <a:r>
              <a:rPr lang="tr-TR" sz="1400" b="0" i="0" dirty="0">
                <a:effectLst/>
                <a:latin typeface="-apple-system"/>
              </a:rPr>
              <a:t>(1.829,02 TL + 191, 88 TL) x 17,566667 ay</a:t>
            </a:r>
            <a:br>
              <a:rPr lang="tr-TR" sz="1400" dirty="0"/>
            </a:br>
            <a:r>
              <a:rPr lang="tr-TR" sz="1400" dirty="0"/>
              <a:t>                                    </a:t>
            </a:r>
            <a:r>
              <a:rPr lang="tr-TR" sz="1400" b="0" i="0" dirty="0">
                <a:effectLst/>
                <a:latin typeface="-apple-system"/>
              </a:rPr>
              <a:t>= 2.020, 90 TL x 17,566667 ay</a:t>
            </a:r>
            <a:endParaRPr lang="tr-TR" sz="1400" dirty="0">
              <a:latin typeface="-apple-system"/>
            </a:endParaRPr>
          </a:p>
          <a:p>
            <a:r>
              <a:rPr lang="tr-TR" sz="1400" dirty="0">
                <a:latin typeface="-apple-system"/>
              </a:rPr>
              <a:t>                                             =</a:t>
            </a:r>
            <a:r>
              <a:rPr lang="tr-TR" sz="1400" b="0" i="0" dirty="0">
                <a:effectLst/>
                <a:latin typeface="-apple-system"/>
              </a:rPr>
              <a:t> 35.500,48 TL</a:t>
            </a:r>
          </a:p>
          <a:p>
            <a:r>
              <a:rPr lang="tr-TR" sz="1600" b="0" i="0" u="sng" dirty="0">
                <a:effectLst/>
                <a:latin typeface="-apple-system"/>
              </a:rPr>
              <a:t>İşlemiş Dönem Sürekli İGT Hesabı:</a:t>
            </a:r>
            <a:br>
              <a:rPr lang="tr-TR" sz="1400" dirty="0"/>
            </a:br>
            <a:r>
              <a:rPr lang="tr-TR" sz="1400" dirty="0"/>
              <a:t>	</a:t>
            </a:r>
            <a:r>
              <a:rPr lang="tr-TR" sz="1400" b="0" i="0" dirty="0">
                <a:effectLst/>
                <a:latin typeface="-apple-system"/>
              </a:rPr>
              <a:t>İşlemiş dönem sürekli iş göremezlik tazminatı, hesaplanan dönem net geliri ile %38 sürekli iş göremezlik oranının çarpılmasıyla elde edilmektedir.</a:t>
            </a:r>
            <a:br>
              <a:rPr lang="tr-TR" sz="1400" dirty="0"/>
            </a:br>
            <a:r>
              <a:rPr lang="tr-TR" sz="1400" dirty="0"/>
              <a:t>                                        </a:t>
            </a:r>
            <a:r>
              <a:rPr lang="tr-TR" sz="1400" b="0" i="0" dirty="0">
                <a:effectLst/>
                <a:latin typeface="-apple-system"/>
              </a:rPr>
              <a:t>İşlemiş Dönem Sürekli İGT = Dönem Net Geliri x 0,38 iş göremezlik oranı</a:t>
            </a:r>
            <a:br>
              <a:rPr lang="tr-TR" sz="1400" dirty="0"/>
            </a:br>
            <a:r>
              <a:rPr lang="tr-TR" sz="1400" dirty="0"/>
              <a:t>                                                                               =</a:t>
            </a:r>
            <a:r>
              <a:rPr lang="tr-TR" sz="1400" b="0" i="0" dirty="0">
                <a:effectLst/>
                <a:latin typeface="-apple-system"/>
              </a:rPr>
              <a:t>35.500, 48 TL × 0,38</a:t>
            </a:r>
            <a:br>
              <a:rPr lang="tr-TR" sz="1400" dirty="0"/>
            </a:br>
            <a:r>
              <a:rPr lang="tr-TR" sz="1400" dirty="0"/>
              <a:t>                                                                               </a:t>
            </a:r>
            <a:r>
              <a:rPr lang="tr-TR" sz="1400" b="0" i="0" dirty="0">
                <a:effectLst/>
                <a:latin typeface="-apple-system"/>
              </a:rPr>
              <a:t>= 13.490, 18 TL</a:t>
            </a:r>
            <a:endParaRPr lang="tr-TR" sz="1400" dirty="0"/>
          </a:p>
        </p:txBody>
      </p:sp>
      <p:pic>
        <p:nvPicPr>
          <p:cNvPr id="6" name="Resim 5">
            <a:extLst>
              <a:ext uri="{FF2B5EF4-FFF2-40B4-BE49-F238E27FC236}">
                <a16:creationId xmlns:a16="http://schemas.microsoft.com/office/drawing/2014/main" id="{7D071CA0-C4E9-E264-B62E-11123F350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 y="1516380"/>
            <a:ext cx="7963769" cy="682289"/>
          </a:xfrm>
          <a:prstGeom prst="rect">
            <a:avLst/>
          </a:prstGeom>
        </p:spPr>
      </p:pic>
    </p:spTree>
    <p:extLst>
      <p:ext uri="{BB962C8B-B14F-4D97-AF65-F5344CB8AC3E}">
        <p14:creationId xmlns:p14="http://schemas.microsoft.com/office/powerpoint/2010/main" val="7411225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57200" y="409903"/>
            <a:ext cx="11445766" cy="2677656"/>
          </a:xfrm>
          <a:prstGeom prst="rect">
            <a:avLst/>
          </a:prstGeom>
          <a:noFill/>
        </p:spPr>
        <p:txBody>
          <a:bodyPr wrap="square" rtlCol="0">
            <a:spAutoFit/>
          </a:bodyPr>
          <a:lstStyle/>
          <a:p>
            <a:r>
              <a:rPr lang="tr-TR" dirty="0"/>
              <a:t>C. İşleyecek Dönem IGT Hesabı (18.02.2019 tarihinden itibaren)</a:t>
            </a:r>
          </a:p>
          <a:p>
            <a:endParaRPr lang="tr-TR" dirty="0"/>
          </a:p>
          <a:p>
            <a:r>
              <a:rPr lang="tr-TR" sz="1600" dirty="0"/>
              <a:t>İşleyecek dönem, sigorta şirketi ödeme tarihindeki net gelir kullanılarak aktif ve pasif dönem olmak üzere iki kısımda incelenmiştir.</a:t>
            </a:r>
          </a:p>
          <a:p>
            <a:r>
              <a:rPr lang="tr-TR" sz="1600" dirty="0"/>
              <a:t>Zeynep Esen Akın'ın işleyecek dönem geliri aşağıdaki şekilde hesaplanır:</a:t>
            </a:r>
          </a:p>
          <a:p>
            <a:endParaRPr lang="tr-TR" sz="1600" dirty="0"/>
          </a:p>
          <a:p>
            <a:pPr lvl="0"/>
            <a:r>
              <a:rPr lang="tr-TR" sz="1600" dirty="0"/>
              <a:t>Aktif dönem: Aktif dönem aylık net gelir, sigorta şirketi ödeme tarihinde yürürlükteki </a:t>
            </a:r>
            <a:r>
              <a:rPr lang="tr-TR" sz="1600" dirty="0" err="1"/>
              <a:t>AGİ'siz</a:t>
            </a:r>
            <a:r>
              <a:rPr lang="tr-TR" sz="1600" dirty="0"/>
              <a:t> net asgari ücret olan 1.829, 02 TL ve evli, eşi çalışan, çocuksuz durumuna uygun AGİ tutarı olan 191, 88 TL kullanılarak tutar elde edilmiştir.</a:t>
            </a:r>
          </a:p>
          <a:p>
            <a:r>
              <a:rPr lang="tr-TR" sz="1600" dirty="0"/>
              <a:t>İşleyecek döneme ilişkin aktif dönem aylık net gelir tutarı Tabloda gösterilmektedir.</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914650"/>
            <a:ext cx="7962900" cy="1028700"/>
          </a:xfrm>
          <a:prstGeom prst="rect">
            <a:avLst/>
          </a:prstGeom>
        </p:spPr>
      </p:pic>
      <p:sp>
        <p:nvSpPr>
          <p:cNvPr id="6" name="Metin kutusu 5"/>
          <p:cNvSpPr txBox="1"/>
          <p:nvPr/>
        </p:nvSpPr>
        <p:spPr>
          <a:xfrm>
            <a:off x="533400" y="4178913"/>
            <a:ext cx="10673255" cy="861774"/>
          </a:xfrm>
          <a:prstGeom prst="rect">
            <a:avLst/>
          </a:prstGeom>
          <a:noFill/>
        </p:spPr>
        <p:txBody>
          <a:bodyPr wrap="square" rtlCol="0">
            <a:spAutoFit/>
          </a:bodyPr>
          <a:lstStyle/>
          <a:p>
            <a:r>
              <a:rPr lang="tr-TR" sz="1600" dirty="0"/>
              <a:t>Pasif dönem:  Pasif dönem aylık net gelir, belirtildiği üzere, sigorta şirketi ödeme tarihinde yürürlükteki </a:t>
            </a:r>
            <a:r>
              <a:rPr lang="tr-TR" sz="1600" dirty="0" err="1"/>
              <a:t>AGİ'siz</a:t>
            </a:r>
            <a:r>
              <a:rPr lang="tr-TR" sz="1600" dirty="0"/>
              <a:t> net asgari ücret tutarı olan 1.829,02 TL'dir.</a:t>
            </a:r>
          </a:p>
          <a:p>
            <a:endParaRPr lang="tr-TR" dirty="0"/>
          </a:p>
        </p:txBody>
      </p:sp>
    </p:spTree>
    <p:extLst>
      <p:ext uri="{BB962C8B-B14F-4D97-AF65-F5344CB8AC3E}">
        <p14:creationId xmlns:p14="http://schemas.microsoft.com/office/powerpoint/2010/main" val="2558589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04952" y="409903"/>
            <a:ext cx="11839903" cy="861774"/>
          </a:xfrm>
          <a:prstGeom prst="rect">
            <a:avLst/>
          </a:prstGeom>
          <a:noFill/>
        </p:spPr>
        <p:txBody>
          <a:bodyPr wrap="square" rtlCol="0">
            <a:spAutoFit/>
          </a:bodyPr>
          <a:lstStyle/>
          <a:p>
            <a:r>
              <a:rPr lang="tr-TR" sz="1600" dirty="0"/>
              <a:t>Zeynep Esen Akın'ın işleyecek dönem net geliri, sigorta şirketi ödeme tarihinden yıl bitimine kalan 10,433333 ay ve 2 yıllık aktif dönem süresi ile 40 yıllık pasif dönem süresi dikkate alınarak aşağıdaki şekilde hesaplanmıştır:</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52" y="1036053"/>
            <a:ext cx="6883525" cy="5288562"/>
          </a:xfrm>
          <a:prstGeom prst="rect">
            <a:avLst/>
          </a:prstGeom>
        </p:spPr>
      </p:pic>
    </p:spTree>
    <p:extLst>
      <p:ext uri="{BB962C8B-B14F-4D97-AF65-F5344CB8AC3E}">
        <p14:creationId xmlns:p14="http://schemas.microsoft.com/office/powerpoint/2010/main" val="3772852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12531" y="2059394"/>
            <a:ext cx="11366938" cy="2739211"/>
          </a:xfrm>
          <a:prstGeom prst="rect">
            <a:avLst/>
          </a:prstGeom>
          <a:noFill/>
        </p:spPr>
        <p:txBody>
          <a:bodyPr wrap="square" rtlCol="0">
            <a:spAutoFit/>
          </a:bodyPr>
          <a:lstStyle/>
          <a:p>
            <a:r>
              <a:rPr lang="tr-TR" dirty="0"/>
              <a:t>İşleyecek Dönem Sürekli İGT Hesabı:</a:t>
            </a:r>
          </a:p>
          <a:p>
            <a:r>
              <a:rPr lang="tr-TR" dirty="0"/>
              <a:t> </a:t>
            </a:r>
          </a:p>
          <a:p>
            <a:r>
              <a:rPr lang="tr-TR" sz="1600" dirty="0"/>
              <a:t>İşleyecek dönem sürekli iş göremezlik tazminatı, hesaplanan dönem net geliri ile %38 sürekli iş göremezlik oranının çarpılmasıyla elde edilmektedir.</a:t>
            </a:r>
          </a:p>
          <a:p>
            <a:r>
              <a:rPr lang="tr-TR" sz="1600" dirty="0"/>
              <a:t> </a:t>
            </a:r>
          </a:p>
          <a:p>
            <a:r>
              <a:rPr lang="tr-TR" sz="1600" dirty="0"/>
              <a:t>İşleyecek Dönem Sürekli İGT =  Dönem Net Geliri x 0,38 iş göremezlik oranı</a:t>
            </a:r>
          </a:p>
          <a:p>
            <a:r>
              <a:rPr lang="tr-TR" sz="1600" dirty="0"/>
              <a:t> </a:t>
            </a:r>
          </a:p>
          <a:p>
            <a:r>
              <a:rPr lang="tr-TR" sz="1600" dirty="0"/>
              <a:t>                                                  =423.951, 17 TL x 0,38</a:t>
            </a:r>
          </a:p>
          <a:p>
            <a:r>
              <a:rPr lang="tr-TR" sz="1600" dirty="0"/>
              <a:t>                                                  =161.101,45 TL</a:t>
            </a:r>
          </a:p>
          <a:p>
            <a:endParaRPr lang="tr-TR" dirty="0"/>
          </a:p>
        </p:txBody>
      </p:sp>
    </p:spTree>
    <p:extLst>
      <p:ext uri="{BB962C8B-B14F-4D97-AF65-F5344CB8AC3E}">
        <p14:creationId xmlns:p14="http://schemas.microsoft.com/office/powerpoint/2010/main" val="495563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83779" y="394138"/>
            <a:ext cx="11430000" cy="861774"/>
          </a:xfrm>
          <a:prstGeom prst="rect">
            <a:avLst/>
          </a:prstGeom>
          <a:noFill/>
        </p:spPr>
        <p:txBody>
          <a:bodyPr wrap="square" rtlCol="0">
            <a:spAutoFit/>
          </a:bodyPr>
          <a:lstStyle/>
          <a:p>
            <a:r>
              <a:rPr lang="tr-TR" sz="1600" dirty="0"/>
              <a:t>Zeynep Esen Akın için Aktüeryal Yöntem - Tam Hayat ve Güncel Gelir Yaklaşımı'na göre hesaplanan işleyecek dönem sürekli iş göremezlik tazminatının yıllara göre ayrıntısı Tabloda detaylı olarak gösterilmektedir.</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19" y="966879"/>
            <a:ext cx="7220607" cy="5496983"/>
          </a:xfrm>
          <a:prstGeom prst="rect">
            <a:avLst/>
          </a:prstGeom>
        </p:spPr>
      </p:pic>
    </p:spTree>
    <p:extLst>
      <p:ext uri="{BB962C8B-B14F-4D97-AF65-F5344CB8AC3E}">
        <p14:creationId xmlns:p14="http://schemas.microsoft.com/office/powerpoint/2010/main" val="23067407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20717" y="504497"/>
            <a:ext cx="11209283" cy="4154984"/>
          </a:xfrm>
          <a:prstGeom prst="rect">
            <a:avLst/>
          </a:prstGeom>
          <a:noFill/>
        </p:spPr>
        <p:txBody>
          <a:bodyPr wrap="square" rtlCol="0">
            <a:spAutoFit/>
          </a:bodyPr>
          <a:lstStyle/>
          <a:p>
            <a:r>
              <a:rPr lang="tr-TR" dirty="0"/>
              <a:t>D. Toplam Tazminat</a:t>
            </a:r>
          </a:p>
          <a:p>
            <a:endParaRPr lang="tr-TR" dirty="0"/>
          </a:p>
          <a:p>
            <a:r>
              <a:rPr lang="tr-TR" sz="1600" dirty="0"/>
              <a:t>Malul kalan kişi için sigorta şirketi ödeme tarihi itibarıyla toplam tazminat tutarı aşağıdaki şekilde hesaplanmıştır.</a:t>
            </a:r>
          </a:p>
          <a:p>
            <a:endParaRPr lang="tr-TR" sz="1600" dirty="0"/>
          </a:p>
          <a:p>
            <a:r>
              <a:rPr lang="tr-TR" sz="1600" dirty="0"/>
              <a:t>Sigorta Şirketi Ödeme Tarihi itibarıyla Kusur İndirimsiz Toplam IGT Hesabı:</a:t>
            </a:r>
          </a:p>
          <a:p>
            <a:endParaRPr lang="tr-TR" sz="1600" dirty="0"/>
          </a:p>
          <a:p>
            <a:r>
              <a:rPr lang="tr-TR" sz="1600" dirty="0"/>
              <a:t>Zeynep Esen Akın için 18.02.2019, sigorta şirketi ödeme tarihi itibarıyla;</a:t>
            </a:r>
          </a:p>
          <a:p>
            <a:endParaRPr lang="tr-TR" sz="1600" dirty="0"/>
          </a:p>
          <a:p>
            <a:r>
              <a:rPr lang="tr-TR" sz="1600" dirty="0"/>
              <a:t>İşlemiş Dönem Sürekli İş Göremezlik Tazminatı = 13.490,18 TL,</a:t>
            </a:r>
          </a:p>
          <a:p>
            <a:r>
              <a:rPr lang="tr-TR" sz="1600" dirty="0"/>
              <a:t>İşleyecek Dönem Sürekli İş Göremezlik Tazminatı = 161.101,45 TL'dir.</a:t>
            </a:r>
          </a:p>
          <a:p>
            <a:r>
              <a:rPr lang="tr-TR" sz="1600" dirty="0"/>
              <a:t> </a:t>
            </a:r>
          </a:p>
          <a:p>
            <a:r>
              <a:rPr lang="tr-TR" sz="1600" dirty="0"/>
              <a:t>Sigorta şirketi ödeme tarihi itibarıyla kusur indirimsiz toplam iş göremezlik tazminat tutarı, işlemiş ve işleyecek dönem iş göremezlik tazminat tutarlarının toplamı olarak, aşağıdaki şekilde hesaplanmıştır.</a:t>
            </a:r>
          </a:p>
          <a:p>
            <a:endParaRPr lang="tr-TR" sz="1600" dirty="0"/>
          </a:p>
          <a:p>
            <a:r>
              <a:rPr lang="tr-TR" sz="1600" dirty="0"/>
              <a:t>                                 13.490, 18 TL+161.101, 45 TL = 174.591,63 TL</a:t>
            </a:r>
          </a:p>
          <a:p>
            <a:endParaRPr lang="tr-TR" dirty="0"/>
          </a:p>
        </p:txBody>
      </p:sp>
    </p:spTree>
    <p:extLst>
      <p:ext uri="{BB962C8B-B14F-4D97-AF65-F5344CB8AC3E}">
        <p14:creationId xmlns:p14="http://schemas.microsoft.com/office/powerpoint/2010/main" val="28798404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68014" y="378372"/>
            <a:ext cx="11193517" cy="5386090"/>
          </a:xfrm>
          <a:prstGeom prst="rect">
            <a:avLst/>
          </a:prstGeom>
          <a:noFill/>
        </p:spPr>
        <p:txBody>
          <a:bodyPr wrap="square" rtlCol="0">
            <a:spAutoFit/>
          </a:bodyPr>
          <a:lstStyle/>
          <a:p>
            <a:r>
              <a:rPr lang="tr-TR" dirty="0"/>
              <a:t>E. Zarardan İndirim Sebepleri ve Nihai Tazminat</a:t>
            </a:r>
          </a:p>
          <a:p>
            <a:endParaRPr lang="tr-TR" dirty="0"/>
          </a:p>
          <a:p>
            <a:r>
              <a:rPr lang="tr-TR" dirty="0"/>
              <a:t>Kusur İndirimi</a:t>
            </a:r>
          </a:p>
          <a:p>
            <a:endParaRPr lang="tr-TR" sz="1600" dirty="0"/>
          </a:p>
          <a:p>
            <a:r>
              <a:rPr lang="tr-TR" sz="1600" dirty="0"/>
              <a:t>	Dava dosyasındaki bilgilerden, Zeynep Esen Akın'ın olayda %25 oranında ve davalı tarafın ise %75 oranında kusurlu olduğu anlaşılmıştır. Bu nedenle Zeynep Esen Akın için hesaplanan iş göremezlik tazminatına %25 kusur indirimi yansıtılmalıdır. Sigorta şirketi ödeme tarihi itibarıyla kusur indirimli toplam tazminat tutarı aşağıdaki şekilde hesaplanmıştır.</a:t>
            </a:r>
          </a:p>
          <a:p>
            <a:r>
              <a:rPr lang="tr-TR" sz="1600" dirty="0"/>
              <a:t> </a:t>
            </a:r>
          </a:p>
          <a:p>
            <a:r>
              <a:rPr lang="tr-TR" sz="1600" dirty="0"/>
              <a:t>Sigorta Şirketi Ödeme Tarihi İtibarıyla Kusur İndirimli Toplam IGT Hesabı:</a:t>
            </a:r>
          </a:p>
          <a:p>
            <a:endParaRPr lang="tr-TR" sz="1600" dirty="0"/>
          </a:p>
          <a:p>
            <a:r>
              <a:rPr lang="tr-TR" sz="1600" dirty="0"/>
              <a:t>	Sigorta şirketi ödeme tarihi itibarıyla kusur indirimli toplam iş göremezlik tazminatı aşağıdaki şekilde hesaplanmıştır.</a:t>
            </a:r>
          </a:p>
          <a:p>
            <a:r>
              <a:rPr lang="tr-TR" sz="1600" dirty="0"/>
              <a:t>                              174.591,63 TL x 0, 75= 130.943,72 TL</a:t>
            </a:r>
          </a:p>
          <a:p>
            <a:endParaRPr lang="tr-TR" sz="1600" dirty="0"/>
          </a:p>
          <a:p>
            <a:r>
              <a:rPr lang="tr-TR" sz="1600" dirty="0"/>
              <a:t>	Zeynep Esen Akın için Aktüeryal Yöntem - Tam Hayat ve Güncel Gelir Yaklaşımı'na göre toplam iş göremezlik tazminatı, sigorta şirketi ödeme tarihi itibarıyla 130.943,72 TL olarak hesaplanmıştır. Bu tutar, sigorta şirketi tarafından ödenen 75.000,00 TL'den yüksek olduğu için yapılan ödemenin Zeynep Esen Akın'ın zararını karşılamadığı belirlenmiştir. Bu nedenle Zeynep Esen Akın için güncel hesap tarihi itibarıyla ve güncel veriler dikkate alınarak yeniden tazminat hesabı yapılmalıdır.</a:t>
            </a:r>
          </a:p>
          <a:p>
            <a:endParaRPr lang="tr-TR" dirty="0"/>
          </a:p>
        </p:txBody>
      </p:sp>
    </p:spTree>
    <p:extLst>
      <p:ext uri="{BB962C8B-B14F-4D97-AF65-F5344CB8AC3E}">
        <p14:creationId xmlns:p14="http://schemas.microsoft.com/office/powerpoint/2010/main" val="1674825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394138" y="79913"/>
            <a:ext cx="11225048" cy="1938992"/>
          </a:xfrm>
          <a:prstGeom prst="rect">
            <a:avLst/>
          </a:prstGeom>
          <a:noFill/>
        </p:spPr>
        <p:txBody>
          <a:bodyPr wrap="square" rtlCol="0">
            <a:spAutoFit/>
          </a:bodyPr>
          <a:lstStyle/>
          <a:p>
            <a:r>
              <a:rPr lang="tr-TR" dirty="0"/>
              <a:t>II. Güncel Hesap Tarihindeki Verilere Göre Yapılan İş Göremezlik Tazminatı Hesabı</a:t>
            </a:r>
          </a:p>
          <a:p>
            <a:endParaRPr lang="tr-TR" dirty="0"/>
          </a:p>
          <a:p>
            <a:pPr marL="342900" indent="-342900">
              <a:buAutoNum type="alphaUcPeriod"/>
            </a:pPr>
            <a:r>
              <a:rPr lang="tr-TR" dirty="0"/>
              <a:t>Tazminat Süresinin Belirlenmesi</a:t>
            </a:r>
          </a:p>
          <a:p>
            <a:endParaRPr lang="tr-TR" sz="1600" dirty="0"/>
          </a:p>
          <a:p>
            <a:r>
              <a:rPr lang="tr-TR" sz="1600" dirty="0"/>
              <a:t>	Zeynep Esen Akın'ın 01.09.2017 kaza ve 03.02.2020 hesap tarihleri itibarıyla yaşı ve TRH 2010 Kadın </a:t>
            </a:r>
            <a:r>
              <a:rPr lang="tr-TR" sz="1600" dirty="0" err="1"/>
              <a:t>Tablosu'na</a:t>
            </a:r>
            <a:r>
              <a:rPr lang="tr-TR" sz="1600" dirty="0"/>
              <a:t> göre muhtemel yaşam süresi aşağıdaki tabloda gösterilmektedir. </a:t>
            </a:r>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38" y="2296496"/>
            <a:ext cx="11242862" cy="2401628"/>
          </a:xfrm>
          <a:prstGeom prst="rect">
            <a:avLst/>
          </a:prstGeom>
        </p:spPr>
      </p:pic>
    </p:spTree>
    <p:extLst>
      <p:ext uri="{BB962C8B-B14F-4D97-AF65-F5344CB8AC3E}">
        <p14:creationId xmlns:p14="http://schemas.microsoft.com/office/powerpoint/2010/main" val="31778958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20717" y="409903"/>
            <a:ext cx="11682249" cy="1138773"/>
          </a:xfrm>
          <a:prstGeom prst="rect">
            <a:avLst/>
          </a:prstGeom>
          <a:noFill/>
        </p:spPr>
        <p:txBody>
          <a:bodyPr wrap="square" rtlCol="0">
            <a:spAutoFit/>
          </a:bodyPr>
          <a:lstStyle/>
          <a:p>
            <a:r>
              <a:rPr lang="tr-TR" sz="1600" dirty="0"/>
              <a:t>	Zeynep Esen Akın'ın iş göremezlik tazminat hesabını etkileyen tüm durumların gösterildiği yaşam çizelgesi aşağıdaki şekilde gösterilmiştir. </a:t>
            </a:r>
          </a:p>
          <a:p>
            <a:endParaRPr lang="tr-TR" dirty="0"/>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34" y="1377084"/>
            <a:ext cx="8450843" cy="2379576"/>
          </a:xfrm>
          <a:prstGeom prst="rect">
            <a:avLst/>
          </a:prstGeom>
        </p:spPr>
      </p:pic>
    </p:spTree>
    <p:extLst>
      <p:ext uri="{BB962C8B-B14F-4D97-AF65-F5344CB8AC3E}">
        <p14:creationId xmlns:p14="http://schemas.microsoft.com/office/powerpoint/2010/main" val="649117043"/>
      </p:ext>
    </p:extLst>
  </p:cSld>
  <p:clrMapOvr>
    <a:masterClrMapping/>
  </p:clrMapOvr>
</p:sld>
</file>

<file path=ppt/theme/theme1.xml><?xml version="1.0" encoding="utf-8"?>
<a:theme xmlns:a="http://schemas.openxmlformats.org/drawingml/2006/main" name="Dilim">
  <a:themeElements>
    <a:clrScheme name="Dilim">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Dilim">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lim">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1122</TotalTime>
  <Words>14985</Words>
  <Application>Microsoft Office PowerPoint</Application>
  <PresentationFormat>Geniş ekran</PresentationFormat>
  <Paragraphs>1069</Paragraphs>
  <Slides>109</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109</vt:i4>
      </vt:variant>
    </vt:vector>
  </HeadingPairs>
  <TitlesOfParts>
    <vt:vector size="116" baseType="lpstr">
      <vt:lpstr>Microsoft YaHei</vt:lpstr>
      <vt:lpstr>-apple-system</vt:lpstr>
      <vt:lpstr>Calibri</vt:lpstr>
      <vt:lpstr>Cambria Math</vt:lpstr>
      <vt:lpstr>Century Gothic</vt:lpstr>
      <vt:lpstr>Wingdings 3</vt:lpstr>
      <vt:lpstr>Dilim</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Mehmet Kılınç</dc:creator>
  <cp:lastModifiedBy>Mehmet Kılınç</cp:lastModifiedBy>
  <cp:revision>10</cp:revision>
  <dcterms:created xsi:type="dcterms:W3CDTF">2023-06-13T20:21:28Z</dcterms:created>
  <dcterms:modified xsi:type="dcterms:W3CDTF">2023-06-19T08:52:22Z</dcterms:modified>
</cp:coreProperties>
</file>